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62" r:id="rId3"/>
    <p:sldId id="270" r:id="rId4"/>
    <p:sldId id="257" r:id="rId5"/>
    <p:sldId id="258" r:id="rId6"/>
    <p:sldId id="259" r:id="rId7"/>
    <p:sldId id="260" r:id="rId8"/>
    <p:sldId id="261" r:id="rId9"/>
    <p:sldId id="263" r:id="rId10"/>
    <p:sldId id="264" r:id="rId11"/>
    <p:sldId id="265" r:id="rId12"/>
    <p:sldId id="266" r:id="rId13"/>
    <p:sldId id="267" r:id="rId14"/>
    <p:sldId id="268" r:id="rId15"/>
    <p:sldId id="269" r:id="rId16"/>
    <p:sldId id="271" r:id="rId17"/>
    <p:sldId id="273" r:id="rId18"/>
    <p:sldId id="274" r:id="rId19"/>
    <p:sldId id="275" r:id="rId20"/>
    <p:sldId id="276" r:id="rId21"/>
    <p:sldId id="272" r:id="rId22"/>
    <p:sldId id="277" r:id="rId23"/>
    <p:sldId id="278" r:id="rId24"/>
    <p:sldId id="279" r:id="rId25"/>
    <p:sldId id="280" r:id="rId26"/>
    <p:sldId id="281" r:id="rId27"/>
    <p:sldId id="282" r:id="rId28"/>
    <p:sldId id="283" r:id="rId29"/>
    <p:sldId id="284" r:id="rId30"/>
    <p:sldId id="285" r:id="rId31"/>
    <p:sldId id="305" r:id="rId32"/>
    <p:sldId id="306" r:id="rId33"/>
    <p:sldId id="307" r:id="rId34"/>
    <p:sldId id="303" r:id="rId35"/>
    <p:sldId id="304" r:id="rId36"/>
    <p:sldId id="286" r:id="rId37"/>
    <p:sldId id="287" r:id="rId38"/>
    <p:sldId id="288" r:id="rId39"/>
    <p:sldId id="289" r:id="rId40"/>
    <p:sldId id="290" r:id="rId41"/>
    <p:sldId id="293" r:id="rId42"/>
    <p:sldId id="291" r:id="rId43"/>
    <p:sldId id="292" r:id="rId44"/>
    <p:sldId id="294" r:id="rId45"/>
    <p:sldId id="295" r:id="rId46"/>
    <p:sldId id="296" r:id="rId47"/>
    <p:sldId id="297" r:id="rId48"/>
    <p:sldId id="298" r:id="rId49"/>
    <p:sldId id="299" r:id="rId50"/>
    <p:sldId id="308" r:id="rId51"/>
    <p:sldId id="300" r:id="rId52"/>
    <p:sldId id="301" r:id="rId53"/>
    <p:sldId id="302" r:id="rId54"/>
    <p:sldId id="309" r:id="rId55"/>
    <p:sldId id="310" r:id="rId56"/>
    <p:sldId id="311" r:id="rId57"/>
    <p:sldId id="312" r:id="rId58"/>
    <p:sldId id="313" r:id="rId5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ssandro Drago" initials="AD" lastIdx="1" clrIdx="0">
    <p:extLst>
      <p:ext uri="{19B8F6BF-5375-455C-9EA6-DF929625EA0E}">
        <p15:presenceInfo xmlns:p15="http://schemas.microsoft.com/office/powerpoint/2012/main" userId="Alessandro Drag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5" d="100"/>
          <a:sy n="75" d="100"/>
        </p:scale>
        <p:origin x="69"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04799E-6198-4706-B441-10F914DE81A6}" type="datetimeFigureOut">
              <a:rPr lang="it-IT" smtClean="0"/>
              <a:t>01/03/2022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A7FC6A-8E7D-47A2-96BB-A2EA8EF2937D}" type="slidenum">
              <a:rPr lang="it-IT" smtClean="0"/>
              <a:t>‹N›</a:t>
            </a:fld>
            <a:endParaRPr lang="it-IT"/>
          </a:p>
        </p:txBody>
      </p:sp>
    </p:spTree>
    <p:extLst>
      <p:ext uri="{BB962C8B-B14F-4D97-AF65-F5344CB8AC3E}">
        <p14:creationId xmlns:p14="http://schemas.microsoft.com/office/powerpoint/2010/main" val="2241001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7A7FC6A-8E7D-47A2-96BB-A2EA8EF2937D}" type="slidenum">
              <a:rPr lang="it-IT" smtClean="0"/>
              <a:t>4</a:t>
            </a:fld>
            <a:endParaRPr lang="it-IT"/>
          </a:p>
        </p:txBody>
      </p:sp>
    </p:spTree>
    <p:extLst>
      <p:ext uri="{BB962C8B-B14F-4D97-AF65-F5344CB8AC3E}">
        <p14:creationId xmlns:p14="http://schemas.microsoft.com/office/powerpoint/2010/main" val="3748706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37A7FC6A-8E7D-47A2-96BB-A2EA8EF2937D}" type="slidenum">
              <a:rPr lang="it-IT" smtClean="0"/>
              <a:t>10</a:t>
            </a:fld>
            <a:endParaRPr lang="it-IT"/>
          </a:p>
        </p:txBody>
      </p:sp>
    </p:spTree>
    <p:extLst>
      <p:ext uri="{BB962C8B-B14F-4D97-AF65-F5344CB8AC3E}">
        <p14:creationId xmlns:p14="http://schemas.microsoft.com/office/powerpoint/2010/main" val="3924563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p:cNvSpPr>
            <a:spLocks noGrp="1"/>
          </p:cNvSpPr>
          <p:nvPr>
            <p:ph type="dt" sz="half" idx="10"/>
          </p:nvPr>
        </p:nvSpPr>
        <p:spPr/>
        <p:txBody>
          <a:bodyPr/>
          <a:lstStyle/>
          <a:p>
            <a:fld id="{942E5400-76D5-421C-8821-A52D08759EDB}" type="datetimeFigureOut">
              <a:rPr lang="it-IT" smtClean="0"/>
              <a:t>01/03/2022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4068105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942E5400-76D5-421C-8821-A52D08759EDB}" type="datetimeFigureOut">
              <a:rPr lang="it-IT" smtClean="0"/>
              <a:t>01/03/2022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26865159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942E5400-76D5-421C-8821-A52D08759EDB}" type="datetimeFigureOut">
              <a:rPr lang="it-IT" smtClean="0"/>
              <a:t>01/03/2022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1868938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10"/>
          </p:nvPr>
        </p:nvSpPr>
        <p:spPr/>
        <p:txBody>
          <a:bodyPr/>
          <a:lstStyle/>
          <a:p>
            <a:fld id="{942E5400-76D5-421C-8821-A52D08759EDB}" type="datetimeFigureOut">
              <a:rPr lang="it-IT" smtClean="0"/>
              <a:t>01/03/2022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3449910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942E5400-76D5-421C-8821-A52D08759EDB}" type="datetimeFigureOut">
              <a:rPr lang="it-IT" smtClean="0"/>
              <a:t>01/03/2022</a:t>
            </a:fld>
            <a:endParaRPr lang="it-IT"/>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308796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p>
            <a:fld id="{942E5400-76D5-421C-8821-A52D08759EDB}" type="datetimeFigureOut">
              <a:rPr lang="it-IT" smtClean="0"/>
              <a:t>01/03/2022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1218812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p>
            <a:fld id="{942E5400-76D5-421C-8821-A52D08759EDB}" type="datetimeFigureOut">
              <a:rPr lang="it-IT" smtClean="0"/>
              <a:t>01/03/2022</a:t>
            </a:fld>
            <a:endParaRPr lang="it-IT"/>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1602621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data 2"/>
          <p:cNvSpPr>
            <a:spLocks noGrp="1"/>
          </p:cNvSpPr>
          <p:nvPr>
            <p:ph type="dt" sz="half" idx="10"/>
          </p:nvPr>
        </p:nvSpPr>
        <p:spPr/>
        <p:txBody>
          <a:bodyPr/>
          <a:lstStyle/>
          <a:p>
            <a:fld id="{942E5400-76D5-421C-8821-A52D08759EDB}" type="datetimeFigureOut">
              <a:rPr lang="it-IT" smtClean="0"/>
              <a:t>01/03/2022</a:t>
            </a:fld>
            <a:endParaRPr lang="it-IT"/>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1942076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942E5400-76D5-421C-8821-A52D08759EDB}" type="datetimeFigureOut">
              <a:rPr lang="it-IT" smtClean="0"/>
              <a:t>01/03/2022</a:t>
            </a:fld>
            <a:endParaRPr lang="it-IT"/>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3110640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942E5400-76D5-421C-8821-A52D08759EDB}" type="datetimeFigureOut">
              <a:rPr lang="it-IT" smtClean="0"/>
              <a:t>01/03/2022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39468160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942E5400-76D5-421C-8821-A52D08759EDB}" type="datetimeFigureOut">
              <a:rPr lang="it-IT" smtClean="0"/>
              <a:t>01/03/2022</a:t>
            </a:fld>
            <a:endParaRPr lang="it-IT"/>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8F7C0DDF-AA7F-4E8E-9859-1FBD318D94CF}" type="slidenum">
              <a:rPr lang="it-IT" smtClean="0"/>
              <a:t>‹N›</a:t>
            </a:fld>
            <a:endParaRPr lang="it-IT"/>
          </a:p>
        </p:txBody>
      </p:sp>
    </p:spTree>
    <p:extLst>
      <p:ext uri="{BB962C8B-B14F-4D97-AF65-F5344CB8AC3E}">
        <p14:creationId xmlns:p14="http://schemas.microsoft.com/office/powerpoint/2010/main" val="3185125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2E5400-76D5-421C-8821-A52D08759EDB}" type="datetimeFigureOut">
              <a:rPr lang="it-IT" smtClean="0"/>
              <a:t>01/03/2022</a:t>
            </a:fld>
            <a:endParaRPr lang="it-IT"/>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7C0DDF-AA7F-4E8E-9859-1FBD318D94CF}" type="slidenum">
              <a:rPr lang="it-IT" smtClean="0"/>
              <a:t>‹N›</a:t>
            </a:fld>
            <a:endParaRPr lang="it-IT"/>
          </a:p>
        </p:txBody>
      </p:sp>
    </p:spTree>
    <p:extLst>
      <p:ext uri="{BB962C8B-B14F-4D97-AF65-F5344CB8AC3E}">
        <p14:creationId xmlns:p14="http://schemas.microsoft.com/office/powerpoint/2010/main" val="2192659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38.jpeg"/><Relationship Id="rId7" Type="http://schemas.openxmlformats.org/officeDocument/2006/relationships/image" Target="../media/image42.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 Id="rId9"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owardsdatascience.com/introduction-to-optimization-with-genetic-algorithm-2f5001d9964b" TargetMode="External"/><Relationship Id="rId2" Type="http://schemas.openxmlformats.org/officeDocument/2006/relationships/hyperlink" Target="https://pypi.org/" TargetMode="External"/><Relationship Id="rId1" Type="http://schemas.openxmlformats.org/officeDocument/2006/relationships/slideLayout" Target="../slideLayouts/slideLayout2.xml"/><Relationship Id="rId6" Type="http://schemas.openxmlformats.org/officeDocument/2006/relationships/hyperlink" Target="https://pip.pypa.io/en/stable/" TargetMode="External"/><Relationship Id="rId5" Type="http://schemas.openxmlformats.org/officeDocument/2006/relationships/hyperlink" Target="https://en.wikipedia.org/wiki/Optimization_problem" TargetMode="External"/><Relationship Id="rId4" Type="http://schemas.openxmlformats.org/officeDocument/2006/relationships/hyperlink" Target="https://en.wikipedia.org/wiki/Combinatorial_optimization"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394085"/>
            <a:ext cx="9144000" cy="1074061"/>
          </a:xfrm>
          <a:solidFill>
            <a:schemeClr val="accent5">
              <a:lumMod val="20000"/>
              <a:lumOff val="80000"/>
            </a:schemeClr>
          </a:solidFill>
        </p:spPr>
        <p:txBody>
          <a:bodyPr/>
          <a:lstStyle/>
          <a:p>
            <a:r>
              <a:rPr lang="it-IT" dirty="0"/>
              <a:t>Agents and </a:t>
            </a:r>
            <a:r>
              <a:rPr lang="it-IT" dirty="0" err="1"/>
              <a:t>search</a:t>
            </a:r>
            <a:endParaRPr lang="it-IT" dirty="0"/>
          </a:p>
        </p:txBody>
      </p:sp>
      <p:sp>
        <p:nvSpPr>
          <p:cNvPr id="3" name="Sottotitolo 2"/>
          <p:cNvSpPr>
            <a:spLocks noGrp="1"/>
          </p:cNvSpPr>
          <p:nvPr>
            <p:ph type="subTitle" idx="1"/>
          </p:nvPr>
        </p:nvSpPr>
        <p:spPr/>
        <p:txBody>
          <a:bodyPr/>
          <a:lstStyle/>
          <a:p>
            <a:r>
              <a:rPr lang="it-IT" dirty="0"/>
              <a:t>How to </a:t>
            </a:r>
            <a:r>
              <a:rPr lang="it-IT" dirty="0" err="1"/>
              <a:t>interact</a:t>
            </a:r>
            <a:r>
              <a:rPr lang="it-IT" dirty="0"/>
              <a:t> with the </a:t>
            </a:r>
            <a:r>
              <a:rPr lang="it-IT" dirty="0" err="1"/>
              <a:t>environment</a:t>
            </a:r>
            <a:r>
              <a:rPr lang="it-IT" dirty="0"/>
              <a:t> and </a:t>
            </a:r>
            <a:r>
              <a:rPr lang="it-IT" dirty="0" err="1"/>
              <a:t>how</a:t>
            </a:r>
            <a:r>
              <a:rPr lang="it-IT" dirty="0"/>
              <a:t> to take </a:t>
            </a:r>
            <a:r>
              <a:rPr lang="it-IT" dirty="0" err="1"/>
              <a:t>decisions</a:t>
            </a:r>
            <a:endParaRPr lang="it-IT" dirty="0"/>
          </a:p>
        </p:txBody>
      </p:sp>
    </p:spTree>
    <p:extLst>
      <p:ext uri="{BB962C8B-B14F-4D97-AF65-F5344CB8AC3E}">
        <p14:creationId xmlns:p14="http://schemas.microsoft.com/office/powerpoint/2010/main" val="24965506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Model-</a:t>
            </a:r>
            <a:r>
              <a:rPr lang="it-IT" dirty="0" err="1"/>
              <a:t>based</a:t>
            </a:r>
            <a:r>
              <a:rPr lang="it-IT" dirty="0"/>
              <a:t> reflex agent</a:t>
            </a:r>
          </a:p>
        </p:txBody>
      </p:sp>
      <p:pic>
        <p:nvPicPr>
          <p:cNvPr id="4" name="Segnaposto contenuto 3"/>
          <p:cNvPicPr>
            <a:picLocks noGrp="1" noChangeAspect="1"/>
          </p:cNvPicPr>
          <p:nvPr>
            <p:ph idx="1"/>
          </p:nvPr>
        </p:nvPicPr>
        <p:blipFill>
          <a:blip r:embed="rId3"/>
          <a:stretch>
            <a:fillRect/>
          </a:stretch>
        </p:blipFill>
        <p:spPr>
          <a:xfrm>
            <a:off x="838200" y="2023672"/>
            <a:ext cx="5104428" cy="2488880"/>
          </a:xfrm>
          <a:prstGeom prst="rect">
            <a:avLst/>
          </a:prstGeom>
        </p:spPr>
      </p:pic>
      <p:pic>
        <p:nvPicPr>
          <p:cNvPr id="5" name="Immagine 4"/>
          <p:cNvPicPr>
            <a:picLocks noChangeAspect="1"/>
          </p:cNvPicPr>
          <p:nvPr/>
        </p:nvPicPr>
        <p:blipFill>
          <a:blip r:embed="rId4"/>
          <a:stretch>
            <a:fillRect/>
          </a:stretch>
        </p:blipFill>
        <p:spPr>
          <a:xfrm>
            <a:off x="838199" y="5008480"/>
            <a:ext cx="5000469" cy="1552016"/>
          </a:xfrm>
          <a:prstGeom prst="rect">
            <a:avLst/>
          </a:prstGeom>
        </p:spPr>
      </p:pic>
      <p:sp>
        <p:nvSpPr>
          <p:cNvPr id="6" name="CasellaDiTesto 5"/>
          <p:cNvSpPr txBox="1"/>
          <p:nvPr/>
        </p:nvSpPr>
        <p:spPr>
          <a:xfrm>
            <a:off x="6453266" y="2578308"/>
            <a:ext cx="5781006" cy="1754326"/>
          </a:xfrm>
          <a:prstGeom prst="rect">
            <a:avLst/>
          </a:prstGeom>
          <a:noFill/>
        </p:spPr>
        <p:txBody>
          <a:bodyPr wrap="none" rtlCol="0">
            <a:spAutoFit/>
          </a:bodyPr>
          <a:lstStyle/>
          <a:p>
            <a:r>
              <a:rPr lang="it-IT" dirty="0" err="1"/>
              <a:t>Keeps</a:t>
            </a:r>
            <a:r>
              <a:rPr lang="it-IT" dirty="0"/>
              <a:t> </a:t>
            </a:r>
            <a:r>
              <a:rPr lang="it-IT" dirty="0" err="1"/>
              <a:t>track</a:t>
            </a:r>
            <a:r>
              <a:rPr lang="it-IT" dirty="0"/>
              <a:t> of the part of the world it </a:t>
            </a:r>
            <a:r>
              <a:rPr lang="it-IT" dirty="0" err="1"/>
              <a:t>can’t</a:t>
            </a:r>
            <a:r>
              <a:rPr lang="it-IT" dirty="0"/>
              <a:t> see now.</a:t>
            </a:r>
          </a:p>
          <a:p>
            <a:endParaRPr lang="it-IT" dirty="0"/>
          </a:p>
          <a:p>
            <a:r>
              <a:rPr lang="it-IT" dirty="0"/>
              <a:t>Driver: </a:t>
            </a:r>
            <a:r>
              <a:rPr lang="it-IT" dirty="0" err="1"/>
              <a:t>keeps</a:t>
            </a:r>
            <a:r>
              <a:rPr lang="it-IT" dirty="0"/>
              <a:t> </a:t>
            </a:r>
            <a:r>
              <a:rPr lang="it-IT" dirty="0" err="1"/>
              <a:t>track</a:t>
            </a:r>
            <a:r>
              <a:rPr lang="it-IT" dirty="0"/>
              <a:t> of the </a:t>
            </a:r>
            <a:r>
              <a:rPr lang="it-IT" dirty="0" err="1"/>
              <a:t>previous</a:t>
            </a:r>
            <a:r>
              <a:rPr lang="it-IT" dirty="0"/>
              <a:t> information about </a:t>
            </a:r>
            <a:r>
              <a:rPr lang="it-IT" dirty="0" err="1"/>
              <a:t>lights</a:t>
            </a:r>
            <a:r>
              <a:rPr lang="it-IT" dirty="0"/>
              <a:t>:</a:t>
            </a:r>
          </a:p>
          <a:p>
            <a:r>
              <a:rPr lang="it-IT" dirty="0" err="1"/>
              <a:t>allows</a:t>
            </a:r>
            <a:r>
              <a:rPr lang="it-IT" dirty="0"/>
              <a:t> to understand if the car in front </a:t>
            </a:r>
            <a:r>
              <a:rPr lang="it-IT" dirty="0" err="1"/>
              <a:t>is</a:t>
            </a:r>
            <a:r>
              <a:rPr lang="it-IT" dirty="0"/>
              <a:t> breaking.</a:t>
            </a:r>
          </a:p>
          <a:p>
            <a:endParaRPr lang="it-IT" dirty="0"/>
          </a:p>
          <a:p>
            <a:r>
              <a:rPr lang="it-IT" dirty="0" err="1"/>
              <a:t>Contains</a:t>
            </a:r>
            <a:r>
              <a:rPr lang="it-IT" dirty="0"/>
              <a:t> a model of the world: </a:t>
            </a:r>
            <a:r>
              <a:rPr lang="it-IT" dirty="0" err="1"/>
              <a:t>how</a:t>
            </a:r>
            <a:r>
              <a:rPr lang="it-IT" dirty="0"/>
              <a:t> the world </a:t>
            </a:r>
            <a:r>
              <a:rPr lang="it-IT" dirty="0" err="1"/>
              <a:t>works</a:t>
            </a:r>
            <a:r>
              <a:rPr lang="it-IT" dirty="0"/>
              <a:t>!</a:t>
            </a:r>
          </a:p>
        </p:txBody>
      </p:sp>
    </p:spTree>
    <p:extLst>
      <p:ext uri="{BB962C8B-B14F-4D97-AF65-F5344CB8AC3E}">
        <p14:creationId xmlns:p14="http://schemas.microsoft.com/office/powerpoint/2010/main" val="3692600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Goal-</a:t>
            </a:r>
            <a:r>
              <a:rPr lang="it-IT" dirty="0" err="1"/>
              <a:t>based</a:t>
            </a:r>
            <a:r>
              <a:rPr lang="it-IT" dirty="0"/>
              <a:t> and utility-</a:t>
            </a:r>
            <a:r>
              <a:rPr lang="it-IT" dirty="0" err="1"/>
              <a:t>based</a:t>
            </a:r>
            <a:r>
              <a:rPr lang="it-IT" dirty="0"/>
              <a:t> agents</a:t>
            </a:r>
          </a:p>
        </p:txBody>
      </p:sp>
      <p:pic>
        <p:nvPicPr>
          <p:cNvPr id="4" name="Segnaposto contenuto 3"/>
          <p:cNvPicPr>
            <a:picLocks noGrp="1" noChangeAspect="1"/>
          </p:cNvPicPr>
          <p:nvPr>
            <p:ph idx="1"/>
          </p:nvPr>
        </p:nvPicPr>
        <p:blipFill>
          <a:blip r:embed="rId2"/>
          <a:stretch>
            <a:fillRect/>
          </a:stretch>
        </p:blipFill>
        <p:spPr>
          <a:xfrm>
            <a:off x="644577" y="2280416"/>
            <a:ext cx="5215446" cy="2536765"/>
          </a:xfrm>
          <a:prstGeom prst="rect">
            <a:avLst/>
          </a:prstGeom>
        </p:spPr>
      </p:pic>
      <p:pic>
        <p:nvPicPr>
          <p:cNvPr id="5" name="Immagine 4"/>
          <p:cNvPicPr>
            <a:picLocks noChangeAspect="1"/>
          </p:cNvPicPr>
          <p:nvPr/>
        </p:nvPicPr>
        <p:blipFill>
          <a:blip r:embed="rId3"/>
          <a:stretch>
            <a:fillRect/>
          </a:stretch>
        </p:blipFill>
        <p:spPr>
          <a:xfrm>
            <a:off x="6030730" y="2280416"/>
            <a:ext cx="5182228" cy="2536765"/>
          </a:xfrm>
          <a:prstGeom prst="rect">
            <a:avLst/>
          </a:prstGeom>
        </p:spPr>
      </p:pic>
      <p:sp>
        <p:nvSpPr>
          <p:cNvPr id="6" name="CasellaDiTesto 5"/>
          <p:cNvSpPr txBox="1"/>
          <p:nvPr/>
        </p:nvSpPr>
        <p:spPr>
          <a:xfrm>
            <a:off x="951875" y="5336498"/>
            <a:ext cx="10761664" cy="1477328"/>
          </a:xfrm>
          <a:prstGeom prst="rect">
            <a:avLst/>
          </a:prstGeom>
          <a:noFill/>
        </p:spPr>
        <p:txBody>
          <a:bodyPr wrap="none" rtlCol="0">
            <a:spAutoFit/>
          </a:bodyPr>
          <a:lstStyle/>
          <a:p>
            <a:pPr algn="just"/>
            <a:r>
              <a:rPr lang="it-IT" dirty="0"/>
              <a:t>An agent </a:t>
            </a:r>
            <a:r>
              <a:rPr lang="it-IT" dirty="0" err="1"/>
              <a:t>is</a:t>
            </a:r>
            <a:r>
              <a:rPr lang="it-IT" dirty="0"/>
              <a:t> more </a:t>
            </a:r>
            <a:r>
              <a:rPr lang="it-IT" dirty="0" err="1"/>
              <a:t>flexible</a:t>
            </a:r>
            <a:r>
              <a:rPr lang="it-IT" dirty="0"/>
              <a:t> if it knows what it has to </a:t>
            </a:r>
            <a:r>
              <a:rPr lang="it-IT" dirty="0" err="1"/>
              <a:t>achieve</a:t>
            </a:r>
            <a:r>
              <a:rPr lang="it-IT" dirty="0"/>
              <a:t>. Simple </a:t>
            </a:r>
            <a:r>
              <a:rPr lang="it-IT" dirty="0" err="1"/>
              <a:t>situations</a:t>
            </a:r>
            <a:r>
              <a:rPr lang="it-IT" dirty="0"/>
              <a:t> can be described in </a:t>
            </a:r>
            <a:r>
              <a:rPr lang="it-IT" dirty="0" err="1"/>
              <a:t>terms</a:t>
            </a:r>
            <a:r>
              <a:rPr lang="it-IT" dirty="0"/>
              <a:t> of a </a:t>
            </a:r>
          </a:p>
          <a:p>
            <a:pPr algn="just"/>
            <a:r>
              <a:rPr lang="it-IT" dirty="0"/>
              <a:t>goal to be </a:t>
            </a:r>
            <a:r>
              <a:rPr lang="it-IT" dirty="0" err="1"/>
              <a:t>reached</a:t>
            </a:r>
            <a:r>
              <a:rPr lang="it-IT" dirty="0"/>
              <a:t>. More </a:t>
            </a:r>
            <a:r>
              <a:rPr lang="it-IT" dirty="0" err="1"/>
              <a:t>complex</a:t>
            </a:r>
            <a:r>
              <a:rPr lang="it-IT" dirty="0"/>
              <a:t> </a:t>
            </a:r>
            <a:r>
              <a:rPr lang="it-IT" dirty="0" err="1"/>
              <a:t>situations</a:t>
            </a:r>
            <a:r>
              <a:rPr lang="it-IT" dirty="0"/>
              <a:t> need the </a:t>
            </a:r>
            <a:r>
              <a:rPr lang="it-IT" dirty="0" err="1"/>
              <a:t>introduction</a:t>
            </a:r>
            <a:r>
              <a:rPr lang="it-IT" dirty="0"/>
              <a:t> of a utility </a:t>
            </a:r>
            <a:r>
              <a:rPr lang="it-IT" dirty="0" err="1"/>
              <a:t>function</a:t>
            </a:r>
            <a:r>
              <a:rPr lang="it-IT" dirty="0"/>
              <a:t> (</a:t>
            </a:r>
            <a:r>
              <a:rPr lang="it-IT" dirty="0" err="1"/>
              <a:t>describing</a:t>
            </a:r>
            <a:r>
              <a:rPr lang="it-IT" dirty="0"/>
              <a:t> the </a:t>
            </a:r>
            <a:r>
              <a:rPr lang="it-IT" dirty="0" err="1"/>
              <a:t>degree</a:t>
            </a:r>
            <a:endParaRPr lang="it-IT" dirty="0"/>
          </a:p>
          <a:p>
            <a:pPr algn="just"/>
            <a:r>
              <a:rPr lang="it-IT" dirty="0"/>
              <a:t>of </a:t>
            </a:r>
            <a:r>
              <a:rPr lang="it-IT" dirty="0" err="1"/>
              <a:t>happiness</a:t>
            </a:r>
            <a:r>
              <a:rPr lang="it-IT" dirty="0"/>
              <a:t>) that needs to be </a:t>
            </a:r>
            <a:r>
              <a:rPr lang="it-IT" dirty="0" err="1"/>
              <a:t>maximized</a:t>
            </a:r>
            <a:r>
              <a:rPr lang="it-IT" dirty="0"/>
              <a:t>. For </a:t>
            </a:r>
            <a:r>
              <a:rPr lang="it-IT" dirty="0" err="1"/>
              <a:t>instance</a:t>
            </a:r>
            <a:r>
              <a:rPr lang="it-IT" dirty="0"/>
              <a:t>, to </a:t>
            </a:r>
            <a:r>
              <a:rPr lang="it-IT" dirty="0" err="1"/>
              <a:t>modify</a:t>
            </a:r>
            <a:r>
              <a:rPr lang="it-IT" dirty="0"/>
              <a:t> an agent taxi-driver </a:t>
            </a:r>
            <a:r>
              <a:rPr lang="it-IT" dirty="0" err="1"/>
              <a:t>is</a:t>
            </a:r>
            <a:r>
              <a:rPr lang="it-IT" dirty="0"/>
              <a:t> </a:t>
            </a:r>
            <a:r>
              <a:rPr lang="it-IT" dirty="0" err="1"/>
              <a:t>simple</a:t>
            </a:r>
            <a:r>
              <a:rPr lang="it-IT" dirty="0"/>
              <a:t> IF it knows </a:t>
            </a:r>
            <a:r>
              <a:rPr lang="it-IT" dirty="0" err="1"/>
              <a:t>its</a:t>
            </a:r>
            <a:endParaRPr lang="it-IT" dirty="0"/>
          </a:p>
          <a:p>
            <a:pPr algn="just"/>
            <a:r>
              <a:rPr lang="it-IT" dirty="0"/>
              <a:t>goal, i.e. the </a:t>
            </a:r>
            <a:r>
              <a:rPr lang="it-IT" dirty="0" err="1"/>
              <a:t>destination</a:t>
            </a:r>
            <a:r>
              <a:rPr lang="it-IT" dirty="0"/>
              <a:t>. </a:t>
            </a:r>
            <a:r>
              <a:rPr lang="it-IT" dirty="0" err="1"/>
              <a:t>Moreover</a:t>
            </a:r>
            <a:r>
              <a:rPr lang="it-IT" dirty="0"/>
              <a:t> it can be </a:t>
            </a:r>
            <a:r>
              <a:rPr lang="it-IT" dirty="0" err="1"/>
              <a:t>useful</a:t>
            </a:r>
            <a:r>
              <a:rPr lang="it-IT" dirty="0"/>
              <a:t> to include also other </a:t>
            </a:r>
            <a:r>
              <a:rPr lang="it-IT" dirty="0" err="1"/>
              <a:t>parameters</a:t>
            </a:r>
            <a:r>
              <a:rPr lang="it-IT" dirty="0"/>
              <a:t> as </a:t>
            </a:r>
            <a:r>
              <a:rPr lang="it-IT" dirty="0" err="1"/>
              <a:t>safety</a:t>
            </a:r>
            <a:r>
              <a:rPr lang="it-IT" dirty="0"/>
              <a:t>, time </a:t>
            </a:r>
            <a:r>
              <a:rPr lang="it-IT" dirty="0" err="1"/>
              <a:t>needed</a:t>
            </a:r>
            <a:r>
              <a:rPr lang="it-IT" dirty="0"/>
              <a:t>, </a:t>
            </a:r>
            <a:r>
              <a:rPr lang="it-IT" dirty="0" err="1"/>
              <a:t>cost</a:t>
            </a:r>
            <a:endParaRPr lang="it-IT" dirty="0"/>
          </a:p>
          <a:p>
            <a:pPr algn="just"/>
            <a:r>
              <a:rPr lang="it-IT" dirty="0"/>
              <a:t>which </a:t>
            </a:r>
            <a:r>
              <a:rPr lang="it-IT" dirty="0" err="1"/>
              <a:t>enter</a:t>
            </a:r>
            <a:r>
              <a:rPr lang="it-IT" dirty="0"/>
              <a:t> the utility </a:t>
            </a:r>
            <a:r>
              <a:rPr lang="it-IT" dirty="0" err="1"/>
              <a:t>function</a:t>
            </a:r>
            <a:r>
              <a:rPr lang="it-IT" dirty="0"/>
              <a:t>.</a:t>
            </a:r>
          </a:p>
        </p:txBody>
      </p:sp>
    </p:spTree>
    <p:extLst>
      <p:ext uri="{BB962C8B-B14F-4D97-AF65-F5344CB8AC3E}">
        <p14:creationId xmlns:p14="http://schemas.microsoft.com/office/powerpoint/2010/main" val="3332678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Learning agents</a:t>
            </a:r>
          </a:p>
        </p:txBody>
      </p:sp>
      <p:pic>
        <p:nvPicPr>
          <p:cNvPr id="4" name="Segnaposto contenuto 3"/>
          <p:cNvPicPr>
            <a:picLocks noGrp="1" noChangeAspect="1"/>
          </p:cNvPicPr>
          <p:nvPr>
            <p:ph idx="1"/>
          </p:nvPr>
        </p:nvPicPr>
        <p:blipFill>
          <a:blip r:embed="rId2"/>
          <a:stretch>
            <a:fillRect/>
          </a:stretch>
        </p:blipFill>
        <p:spPr>
          <a:xfrm>
            <a:off x="838200" y="1852302"/>
            <a:ext cx="5551056" cy="2967036"/>
          </a:xfrm>
          <a:prstGeom prst="rect">
            <a:avLst/>
          </a:prstGeom>
        </p:spPr>
      </p:pic>
      <p:sp>
        <p:nvSpPr>
          <p:cNvPr id="5" name="CasellaDiTesto 4"/>
          <p:cNvSpPr txBox="1"/>
          <p:nvPr/>
        </p:nvSpPr>
        <p:spPr>
          <a:xfrm>
            <a:off x="6910466" y="2428407"/>
            <a:ext cx="5123647" cy="1754326"/>
          </a:xfrm>
          <a:prstGeom prst="rect">
            <a:avLst/>
          </a:prstGeom>
          <a:noFill/>
        </p:spPr>
        <p:txBody>
          <a:bodyPr wrap="none" rtlCol="0">
            <a:spAutoFit/>
          </a:bodyPr>
          <a:lstStyle/>
          <a:p>
            <a:r>
              <a:rPr lang="it-IT" dirty="0"/>
              <a:t>Performance </a:t>
            </a:r>
            <a:r>
              <a:rPr lang="it-IT" dirty="0" err="1"/>
              <a:t>element</a:t>
            </a:r>
            <a:r>
              <a:rPr lang="it-IT" dirty="0"/>
              <a:t>: what </a:t>
            </a:r>
            <a:r>
              <a:rPr lang="it-IT" dirty="0" err="1"/>
              <a:t>discussed</a:t>
            </a:r>
            <a:r>
              <a:rPr lang="it-IT" dirty="0"/>
              <a:t> before</a:t>
            </a:r>
          </a:p>
          <a:p>
            <a:r>
              <a:rPr lang="it-IT" dirty="0"/>
              <a:t>Learning </a:t>
            </a:r>
            <a:r>
              <a:rPr lang="it-IT" dirty="0" err="1"/>
              <a:t>element</a:t>
            </a:r>
            <a:r>
              <a:rPr lang="it-IT" dirty="0"/>
              <a:t>: </a:t>
            </a:r>
            <a:r>
              <a:rPr lang="it-IT" dirty="0" err="1"/>
              <a:t>responsible</a:t>
            </a:r>
            <a:r>
              <a:rPr lang="it-IT" dirty="0"/>
              <a:t> for the </a:t>
            </a:r>
            <a:r>
              <a:rPr lang="it-IT" dirty="0" err="1"/>
              <a:t>improvements</a:t>
            </a:r>
            <a:endParaRPr lang="it-IT" dirty="0"/>
          </a:p>
          <a:p>
            <a:r>
              <a:rPr lang="it-IT" dirty="0" err="1"/>
              <a:t>Critic</a:t>
            </a:r>
            <a:r>
              <a:rPr lang="it-IT" dirty="0"/>
              <a:t>: </a:t>
            </a:r>
            <a:r>
              <a:rPr lang="it-IT" dirty="0" err="1"/>
              <a:t>tells</a:t>
            </a:r>
            <a:r>
              <a:rPr lang="it-IT" dirty="0"/>
              <a:t> </a:t>
            </a:r>
            <a:r>
              <a:rPr lang="it-IT" dirty="0" err="1"/>
              <a:t>how</a:t>
            </a:r>
            <a:r>
              <a:rPr lang="it-IT" dirty="0"/>
              <a:t> well the agent </a:t>
            </a:r>
            <a:r>
              <a:rPr lang="it-IT" dirty="0" err="1"/>
              <a:t>is</a:t>
            </a:r>
            <a:r>
              <a:rPr lang="it-IT" dirty="0"/>
              <a:t> doing (must be</a:t>
            </a:r>
          </a:p>
          <a:p>
            <a:r>
              <a:rPr lang="it-IT" dirty="0"/>
              <a:t>   </a:t>
            </a:r>
            <a:r>
              <a:rPr lang="it-IT" dirty="0" err="1"/>
              <a:t>fixed</a:t>
            </a:r>
            <a:r>
              <a:rPr lang="it-IT" dirty="0"/>
              <a:t>, </a:t>
            </a:r>
            <a:r>
              <a:rPr lang="it-IT" dirty="0" err="1"/>
              <a:t>potentially</a:t>
            </a:r>
            <a:r>
              <a:rPr lang="it-IT" dirty="0"/>
              <a:t> </a:t>
            </a:r>
            <a:r>
              <a:rPr lang="it-IT" dirty="0" err="1"/>
              <a:t>outside</a:t>
            </a:r>
            <a:r>
              <a:rPr lang="it-IT" dirty="0"/>
              <a:t> of the agent)</a:t>
            </a:r>
          </a:p>
          <a:p>
            <a:r>
              <a:rPr lang="it-IT" dirty="0"/>
              <a:t>Problem generator: </a:t>
            </a:r>
            <a:r>
              <a:rPr lang="it-IT" dirty="0" err="1"/>
              <a:t>suggests</a:t>
            </a:r>
            <a:r>
              <a:rPr lang="it-IT" dirty="0"/>
              <a:t> </a:t>
            </a:r>
            <a:r>
              <a:rPr lang="it-IT" dirty="0" err="1"/>
              <a:t>actions</a:t>
            </a:r>
            <a:r>
              <a:rPr lang="it-IT" dirty="0"/>
              <a:t> </a:t>
            </a:r>
            <a:r>
              <a:rPr lang="it-IT" dirty="0" err="1"/>
              <a:t>leading</a:t>
            </a:r>
            <a:r>
              <a:rPr lang="it-IT" dirty="0"/>
              <a:t> to new</a:t>
            </a:r>
          </a:p>
          <a:p>
            <a:r>
              <a:rPr lang="it-IT" dirty="0"/>
              <a:t>   informative </a:t>
            </a:r>
            <a:r>
              <a:rPr lang="it-IT" dirty="0" err="1"/>
              <a:t>experiences</a:t>
            </a:r>
            <a:r>
              <a:rPr lang="it-IT" dirty="0"/>
              <a:t>.</a:t>
            </a:r>
          </a:p>
        </p:txBody>
      </p:sp>
      <p:sp>
        <p:nvSpPr>
          <p:cNvPr id="6" name="CasellaDiTesto 5"/>
          <p:cNvSpPr txBox="1"/>
          <p:nvPr/>
        </p:nvSpPr>
        <p:spPr>
          <a:xfrm>
            <a:off x="1311639" y="5501390"/>
            <a:ext cx="8979959" cy="1477328"/>
          </a:xfrm>
          <a:prstGeom prst="rect">
            <a:avLst/>
          </a:prstGeom>
          <a:noFill/>
        </p:spPr>
        <p:txBody>
          <a:bodyPr wrap="none" rtlCol="0">
            <a:spAutoFit/>
          </a:bodyPr>
          <a:lstStyle/>
          <a:p>
            <a:r>
              <a:rPr lang="it-IT" dirty="0"/>
              <a:t>The </a:t>
            </a:r>
            <a:r>
              <a:rPr lang="it-IT" dirty="0" err="1"/>
              <a:t>learning</a:t>
            </a:r>
            <a:r>
              <a:rPr lang="it-IT" dirty="0"/>
              <a:t> </a:t>
            </a:r>
            <a:r>
              <a:rPr lang="it-IT" dirty="0" err="1"/>
              <a:t>element</a:t>
            </a:r>
            <a:r>
              <a:rPr lang="it-IT" dirty="0"/>
              <a:t> can make </a:t>
            </a:r>
            <a:r>
              <a:rPr lang="it-IT" dirty="0" err="1"/>
              <a:t>changes</a:t>
            </a:r>
            <a:r>
              <a:rPr lang="it-IT" dirty="0"/>
              <a:t> to any of the «</a:t>
            </a:r>
            <a:r>
              <a:rPr lang="it-IT" dirty="0" err="1"/>
              <a:t>knowledge</a:t>
            </a:r>
            <a:r>
              <a:rPr lang="it-IT" dirty="0"/>
              <a:t>» </a:t>
            </a:r>
            <a:r>
              <a:rPr lang="it-IT" dirty="0" err="1"/>
              <a:t>components</a:t>
            </a:r>
            <a:r>
              <a:rPr lang="it-IT" dirty="0"/>
              <a:t> of the agent.</a:t>
            </a:r>
          </a:p>
          <a:p>
            <a:pPr marL="285750" indent="-285750">
              <a:buFont typeface="Arial" panose="020B0604020202020204" pitchFamily="34" charset="0"/>
              <a:buChar char="•"/>
            </a:pPr>
            <a:r>
              <a:rPr lang="it-IT" dirty="0" err="1"/>
              <a:t>Observation</a:t>
            </a:r>
            <a:r>
              <a:rPr lang="it-IT" dirty="0"/>
              <a:t> of </a:t>
            </a:r>
            <a:r>
              <a:rPr lang="it-IT" dirty="0" err="1"/>
              <a:t>pairs</a:t>
            </a:r>
            <a:r>
              <a:rPr lang="it-IT" dirty="0"/>
              <a:t> of successive </a:t>
            </a:r>
            <a:r>
              <a:rPr lang="it-IT" dirty="0" err="1"/>
              <a:t>states</a:t>
            </a:r>
            <a:r>
              <a:rPr lang="it-IT" dirty="0"/>
              <a:t> </a:t>
            </a:r>
            <a:r>
              <a:rPr lang="it-IT" dirty="0">
                <a:sym typeface="Wingdings" panose="05000000000000000000" pitchFamily="2" charset="2"/>
              </a:rPr>
              <a:t> </a:t>
            </a:r>
            <a:r>
              <a:rPr lang="it-IT" dirty="0" err="1">
                <a:sym typeface="Wingdings" panose="05000000000000000000" pitchFamily="2" charset="2"/>
              </a:rPr>
              <a:t>learn</a:t>
            </a:r>
            <a:r>
              <a:rPr lang="it-IT" dirty="0">
                <a:sym typeface="Wingdings" panose="05000000000000000000" pitchFamily="2" charset="2"/>
              </a:rPr>
              <a:t> </a:t>
            </a:r>
            <a:r>
              <a:rPr lang="it-IT" dirty="0" err="1">
                <a:sym typeface="Wingdings" panose="05000000000000000000" pitchFamily="2" charset="2"/>
              </a:rPr>
              <a:t>how</a:t>
            </a:r>
            <a:r>
              <a:rPr lang="it-IT" dirty="0">
                <a:sym typeface="Wingdings" panose="05000000000000000000" pitchFamily="2" charset="2"/>
              </a:rPr>
              <a:t> the world </a:t>
            </a:r>
            <a:r>
              <a:rPr lang="it-IT" dirty="0" err="1">
                <a:sym typeface="Wingdings" panose="05000000000000000000" pitchFamily="2" charset="2"/>
              </a:rPr>
              <a:t>evolves</a:t>
            </a:r>
            <a:endParaRPr lang="it-IT" dirty="0">
              <a:sym typeface="Wingdings" panose="05000000000000000000" pitchFamily="2" charset="2"/>
            </a:endParaRPr>
          </a:p>
          <a:p>
            <a:pPr marL="285750" indent="-285750">
              <a:buFont typeface="Arial" panose="020B0604020202020204" pitchFamily="34" charset="0"/>
              <a:buChar char="•"/>
            </a:pPr>
            <a:r>
              <a:rPr lang="it-IT" dirty="0" err="1">
                <a:sym typeface="Wingdings" panose="05000000000000000000" pitchFamily="2" charset="2"/>
              </a:rPr>
              <a:t>Observation</a:t>
            </a:r>
            <a:r>
              <a:rPr lang="it-IT" dirty="0">
                <a:sym typeface="Wingdings" panose="05000000000000000000" pitchFamily="2" charset="2"/>
              </a:rPr>
              <a:t> of the </a:t>
            </a:r>
            <a:r>
              <a:rPr lang="it-IT" dirty="0" err="1">
                <a:sym typeface="Wingdings" panose="05000000000000000000" pitchFamily="2" charset="2"/>
              </a:rPr>
              <a:t>result</a:t>
            </a:r>
            <a:r>
              <a:rPr lang="it-IT" dirty="0">
                <a:sym typeface="Wingdings" panose="05000000000000000000" pitchFamily="2" charset="2"/>
              </a:rPr>
              <a:t> of an </a:t>
            </a:r>
            <a:r>
              <a:rPr lang="it-IT" dirty="0" err="1">
                <a:sym typeface="Wingdings" panose="05000000000000000000" pitchFamily="2" charset="2"/>
              </a:rPr>
              <a:t>action</a:t>
            </a:r>
            <a:r>
              <a:rPr lang="it-IT" dirty="0">
                <a:sym typeface="Wingdings" panose="05000000000000000000" pitchFamily="2" charset="2"/>
              </a:rPr>
              <a:t>  </a:t>
            </a:r>
            <a:r>
              <a:rPr lang="it-IT" dirty="0" err="1">
                <a:sym typeface="Wingdings" panose="05000000000000000000" pitchFamily="2" charset="2"/>
              </a:rPr>
              <a:t>learn</a:t>
            </a:r>
            <a:r>
              <a:rPr lang="it-IT" dirty="0">
                <a:sym typeface="Wingdings" panose="05000000000000000000" pitchFamily="2" charset="2"/>
              </a:rPr>
              <a:t> «what </a:t>
            </a:r>
            <a:r>
              <a:rPr lang="it-IT" dirty="0" err="1">
                <a:sym typeface="Wingdings" panose="05000000000000000000" pitchFamily="2" charset="2"/>
              </a:rPr>
              <a:t>my</a:t>
            </a:r>
            <a:r>
              <a:rPr lang="it-IT" dirty="0">
                <a:sym typeface="Wingdings" panose="05000000000000000000" pitchFamily="2" charset="2"/>
              </a:rPr>
              <a:t> </a:t>
            </a:r>
            <a:r>
              <a:rPr lang="it-IT" dirty="0" err="1">
                <a:sym typeface="Wingdings" panose="05000000000000000000" pitchFamily="2" charset="2"/>
              </a:rPr>
              <a:t>actions</a:t>
            </a:r>
            <a:r>
              <a:rPr lang="it-IT" dirty="0">
                <a:sym typeface="Wingdings" panose="05000000000000000000" pitchFamily="2" charset="2"/>
              </a:rPr>
              <a:t> do»</a:t>
            </a:r>
          </a:p>
          <a:p>
            <a:pPr marL="285750" indent="-285750">
              <a:buFont typeface="Arial" panose="020B0604020202020204" pitchFamily="34" charset="0"/>
              <a:buChar char="•"/>
            </a:pPr>
            <a:r>
              <a:rPr lang="it-IT" dirty="0">
                <a:sym typeface="Wingdings" panose="05000000000000000000" pitchFamily="2" charset="2"/>
              </a:rPr>
              <a:t>…</a:t>
            </a:r>
          </a:p>
          <a:p>
            <a:pPr marL="285750" indent="-285750">
              <a:buFont typeface="Arial" panose="020B0604020202020204" pitchFamily="34" charset="0"/>
              <a:buChar char="•"/>
            </a:pPr>
            <a:endParaRPr lang="it-IT" dirty="0"/>
          </a:p>
        </p:txBody>
      </p:sp>
    </p:spTree>
    <p:extLst>
      <p:ext uri="{BB962C8B-B14F-4D97-AF65-F5344CB8AC3E}">
        <p14:creationId xmlns:p14="http://schemas.microsoft.com/office/powerpoint/2010/main" val="26304992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Examples</a:t>
            </a:r>
            <a:r>
              <a:rPr lang="it-IT" dirty="0"/>
              <a:t> of agents</a:t>
            </a:r>
          </a:p>
        </p:txBody>
      </p:sp>
      <p:pic>
        <p:nvPicPr>
          <p:cNvPr id="4" name="Segnaposto contenuto 3"/>
          <p:cNvPicPr>
            <a:picLocks noGrp="1" noChangeAspect="1"/>
          </p:cNvPicPr>
          <p:nvPr>
            <p:ph idx="1"/>
          </p:nvPr>
        </p:nvPicPr>
        <p:blipFill>
          <a:blip r:embed="rId2"/>
          <a:stretch>
            <a:fillRect/>
          </a:stretch>
        </p:blipFill>
        <p:spPr>
          <a:xfrm>
            <a:off x="2878111" y="1943143"/>
            <a:ext cx="5846164" cy="4107932"/>
          </a:xfrm>
          <a:prstGeom prst="rect">
            <a:avLst/>
          </a:prstGeom>
        </p:spPr>
      </p:pic>
    </p:spTree>
    <p:extLst>
      <p:ext uri="{BB962C8B-B14F-4D97-AF65-F5344CB8AC3E}">
        <p14:creationId xmlns:p14="http://schemas.microsoft.com/office/powerpoint/2010/main" val="34554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2570813" y="-4005"/>
            <a:ext cx="7046261" cy="6862005"/>
          </a:xfrm>
          <a:prstGeom prst="rect">
            <a:avLst/>
          </a:prstGeom>
        </p:spPr>
      </p:pic>
    </p:spTree>
    <p:extLst>
      <p:ext uri="{BB962C8B-B14F-4D97-AF65-F5344CB8AC3E}">
        <p14:creationId xmlns:p14="http://schemas.microsoft.com/office/powerpoint/2010/main" val="1650217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2"/>
          <a:stretch>
            <a:fillRect/>
          </a:stretch>
        </p:blipFill>
        <p:spPr>
          <a:xfrm>
            <a:off x="1939030" y="1566472"/>
            <a:ext cx="7782091" cy="3538977"/>
          </a:xfrm>
          <a:prstGeom prst="rect">
            <a:avLst/>
          </a:prstGeom>
        </p:spPr>
      </p:pic>
    </p:spTree>
    <p:extLst>
      <p:ext uri="{BB962C8B-B14F-4D97-AF65-F5344CB8AC3E}">
        <p14:creationId xmlns:p14="http://schemas.microsoft.com/office/powerpoint/2010/main" val="502925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A </a:t>
            </a:r>
            <a:r>
              <a:rPr lang="it-IT" dirty="0" err="1"/>
              <a:t>little</a:t>
            </a:r>
            <a:r>
              <a:rPr lang="it-IT" dirty="0"/>
              <a:t> </a:t>
            </a:r>
            <a:r>
              <a:rPr lang="it-IT" dirty="0" err="1"/>
              <a:t>recreation</a:t>
            </a:r>
            <a:r>
              <a:rPr lang="it-IT" dirty="0"/>
              <a:t>: </a:t>
            </a:r>
            <a:r>
              <a:rPr lang="it-IT" dirty="0" err="1"/>
              <a:t>cannibals</a:t>
            </a:r>
            <a:r>
              <a:rPr lang="it-IT" dirty="0"/>
              <a:t> and </a:t>
            </a:r>
            <a:r>
              <a:rPr lang="it-IT" dirty="0" err="1"/>
              <a:t>missionaries</a:t>
            </a:r>
            <a:endParaRPr lang="it-IT" dirty="0"/>
          </a:p>
        </p:txBody>
      </p:sp>
      <p:pic>
        <p:nvPicPr>
          <p:cNvPr id="4" name="Segnaposto contenuto 3"/>
          <p:cNvPicPr>
            <a:picLocks noGrp="1" noChangeAspect="1"/>
          </p:cNvPicPr>
          <p:nvPr>
            <p:ph idx="1"/>
          </p:nvPr>
        </p:nvPicPr>
        <p:blipFill>
          <a:blip r:embed="rId2"/>
          <a:stretch>
            <a:fillRect/>
          </a:stretch>
        </p:blipFill>
        <p:spPr>
          <a:xfrm>
            <a:off x="1688907" y="2233534"/>
            <a:ext cx="2386611" cy="2027555"/>
          </a:xfrm>
          <a:prstGeom prst="rect">
            <a:avLst/>
          </a:prstGeom>
        </p:spPr>
      </p:pic>
      <p:pic>
        <p:nvPicPr>
          <p:cNvPr id="5" name="Immagine 4"/>
          <p:cNvPicPr>
            <a:picLocks noChangeAspect="1"/>
          </p:cNvPicPr>
          <p:nvPr/>
        </p:nvPicPr>
        <p:blipFill>
          <a:blip r:embed="rId3"/>
          <a:stretch>
            <a:fillRect/>
          </a:stretch>
        </p:blipFill>
        <p:spPr>
          <a:xfrm>
            <a:off x="7615003" y="2151088"/>
            <a:ext cx="1910808" cy="1863146"/>
          </a:xfrm>
          <a:prstGeom prst="rect">
            <a:avLst/>
          </a:prstGeom>
        </p:spPr>
      </p:pic>
      <p:sp>
        <p:nvSpPr>
          <p:cNvPr id="6" name="Freccia a destra 5"/>
          <p:cNvSpPr/>
          <p:nvPr/>
        </p:nvSpPr>
        <p:spPr>
          <a:xfrm>
            <a:off x="5036696" y="284034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p:cNvSpPr txBox="1"/>
          <p:nvPr/>
        </p:nvSpPr>
        <p:spPr>
          <a:xfrm>
            <a:off x="1109272" y="4624466"/>
            <a:ext cx="7999754" cy="1200329"/>
          </a:xfrm>
          <a:prstGeom prst="rect">
            <a:avLst/>
          </a:prstGeom>
          <a:noFill/>
        </p:spPr>
        <p:txBody>
          <a:bodyPr wrap="none" rtlCol="0">
            <a:spAutoFit/>
          </a:bodyPr>
          <a:lstStyle/>
          <a:p>
            <a:r>
              <a:rPr lang="it-IT" dirty="0"/>
              <a:t>No more than 2 </a:t>
            </a:r>
            <a:r>
              <a:rPr lang="it-IT" dirty="0" err="1"/>
              <a:t>people</a:t>
            </a:r>
            <a:r>
              <a:rPr lang="it-IT" dirty="0"/>
              <a:t> on the boat</a:t>
            </a:r>
          </a:p>
          <a:p>
            <a:r>
              <a:rPr lang="it-IT" dirty="0" err="1"/>
              <a:t>Number</a:t>
            </a:r>
            <a:r>
              <a:rPr lang="it-IT" dirty="0"/>
              <a:t> of </a:t>
            </a:r>
            <a:r>
              <a:rPr lang="it-IT" dirty="0" err="1"/>
              <a:t>cannibals</a:t>
            </a:r>
            <a:r>
              <a:rPr lang="it-IT" dirty="0"/>
              <a:t> &lt;= </a:t>
            </a:r>
            <a:r>
              <a:rPr lang="it-IT" dirty="0" err="1"/>
              <a:t>number</a:t>
            </a:r>
            <a:r>
              <a:rPr lang="it-IT" dirty="0"/>
              <a:t> of </a:t>
            </a:r>
            <a:r>
              <a:rPr lang="it-IT" dirty="0" err="1"/>
              <a:t>missionaries</a:t>
            </a:r>
            <a:r>
              <a:rPr lang="it-IT" dirty="0"/>
              <a:t> on both </a:t>
            </a:r>
            <a:r>
              <a:rPr lang="it-IT" dirty="0" err="1"/>
              <a:t>sides</a:t>
            </a:r>
            <a:r>
              <a:rPr lang="it-IT" dirty="0"/>
              <a:t> of the </a:t>
            </a:r>
            <a:r>
              <a:rPr lang="it-IT" dirty="0" err="1"/>
              <a:t>river</a:t>
            </a:r>
            <a:endParaRPr lang="it-IT" dirty="0"/>
          </a:p>
          <a:p>
            <a:endParaRPr lang="it-IT" dirty="0"/>
          </a:p>
          <a:p>
            <a:r>
              <a:rPr lang="it-IT" dirty="0" err="1"/>
              <a:t>Hint</a:t>
            </a:r>
            <a:r>
              <a:rPr lang="it-IT" dirty="0"/>
              <a:t>: list all «</a:t>
            </a:r>
            <a:r>
              <a:rPr lang="it-IT" dirty="0" err="1"/>
              <a:t>legal</a:t>
            </a:r>
            <a:r>
              <a:rPr lang="it-IT" dirty="0"/>
              <a:t>» </a:t>
            </a:r>
            <a:r>
              <a:rPr lang="it-IT" dirty="0" err="1"/>
              <a:t>states</a:t>
            </a:r>
            <a:r>
              <a:rPr lang="it-IT" dirty="0"/>
              <a:t> and then </a:t>
            </a:r>
            <a:r>
              <a:rPr lang="it-IT" dirty="0" err="1"/>
              <a:t>connect</a:t>
            </a:r>
            <a:r>
              <a:rPr lang="it-IT" dirty="0"/>
              <a:t> them with </a:t>
            </a:r>
            <a:r>
              <a:rPr lang="it-IT" dirty="0" err="1"/>
              <a:t>lines</a:t>
            </a:r>
            <a:r>
              <a:rPr lang="it-IT" dirty="0"/>
              <a:t> </a:t>
            </a:r>
            <a:r>
              <a:rPr lang="it-IT" dirty="0" err="1"/>
              <a:t>describing</a:t>
            </a:r>
            <a:r>
              <a:rPr lang="it-IT" dirty="0"/>
              <a:t> </a:t>
            </a:r>
            <a:r>
              <a:rPr lang="it-IT" dirty="0" err="1"/>
              <a:t>legal</a:t>
            </a:r>
            <a:r>
              <a:rPr lang="it-IT" dirty="0"/>
              <a:t> </a:t>
            </a:r>
            <a:r>
              <a:rPr lang="it-IT" dirty="0" err="1"/>
              <a:t>actions</a:t>
            </a:r>
            <a:endParaRPr lang="it-IT" dirty="0"/>
          </a:p>
        </p:txBody>
      </p:sp>
    </p:spTree>
    <p:extLst>
      <p:ext uri="{BB962C8B-B14F-4D97-AF65-F5344CB8AC3E}">
        <p14:creationId xmlns:p14="http://schemas.microsoft.com/office/powerpoint/2010/main" val="182187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pPr algn="ctr"/>
            <a:r>
              <a:rPr lang="it-IT" sz="3600" dirty="0" err="1"/>
              <a:t>Toy</a:t>
            </a:r>
            <a:r>
              <a:rPr lang="it-IT" sz="3600" dirty="0"/>
              <a:t> problems: the 8-puzzle and </a:t>
            </a:r>
            <a:r>
              <a:rPr lang="it-IT" sz="3600" dirty="0" err="1"/>
              <a:t>its</a:t>
            </a:r>
            <a:r>
              <a:rPr lang="it-IT" sz="3600" dirty="0"/>
              <a:t> </a:t>
            </a:r>
            <a:r>
              <a:rPr lang="it-IT" sz="3600" dirty="0" err="1"/>
              <a:t>companions</a:t>
            </a:r>
            <a:endParaRPr lang="it-IT" sz="3600" dirty="0"/>
          </a:p>
        </p:txBody>
      </p:sp>
      <p:sp>
        <p:nvSpPr>
          <p:cNvPr id="5" name="CasellaDiTesto 4"/>
          <p:cNvSpPr txBox="1"/>
          <p:nvPr/>
        </p:nvSpPr>
        <p:spPr>
          <a:xfrm>
            <a:off x="6775554" y="3218896"/>
            <a:ext cx="4190378" cy="1200329"/>
          </a:xfrm>
          <a:prstGeom prst="rect">
            <a:avLst/>
          </a:prstGeom>
          <a:noFill/>
        </p:spPr>
        <p:txBody>
          <a:bodyPr wrap="none" rtlCol="0">
            <a:spAutoFit/>
          </a:bodyPr>
          <a:lstStyle/>
          <a:p>
            <a:r>
              <a:rPr lang="it-IT" dirty="0"/>
              <a:t>It </a:t>
            </a:r>
            <a:r>
              <a:rPr lang="it-IT" dirty="0" err="1"/>
              <a:t>is</a:t>
            </a:r>
            <a:r>
              <a:rPr lang="it-IT" dirty="0"/>
              <a:t> NP-complete</a:t>
            </a:r>
          </a:p>
          <a:p>
            <a:r>
              <a:rPr lang="it-IT" dirty="0"/>
              <a:t>8-puzzle has 9!/2=181440 </a:t>
            </a:r>
            <a:r>
              <a:rPr lang="it-IT" dirty="0" err="1"/>
              <a:t>reachable</a:t>
            </a:r>
            <a:r>
              <a:rPr lang="it-IT" dirty="0"/>
              <a:t> </a:t>
            </a:r>
            <a:r>
              <a:rPr lang="it-IT" dirty="0" err="1"/>
              <a:t>states</a:t>
            </a:r>
            <a:endParaRPr lang="it-IT" dirty="0"/>
          </a:p>
          <a:p>
            <a:r>
              <a:rPr lang="it-IT" dirty="0"/>
              <a:t>15-puzzle has about 10</a:t>
            </a:r>
            <a:r>
              <a:rPr lang="it-IT" baseline="30000" dirty="0"/>
              <a:t>13</a:t>
            </a:r>
            <a:r>
              <a:rPr lang="it-IT" dirty="0"/>
              <a:t> </a:t>
            </a:r>
            <a:r>
              <a:rPr lang="it-IT" dirty="0" err="1"/>
              <a:t>states</a:t>
            </a:r>
            <a:endParaRPr lang="it-IT" dirty="0"/>
          </a:p>
          <a:p>
            <a:r>
              <a:rPr lang="it-IT" dirty="0"/>
              <a:t>24-puzzle has about 10</a:t>
            </a:r>
            <a:r>
              <a:rPr lang="it-IT" baseline="30000" dirty="0"/>
              <a:t>25</a:t>
            </a:r>
            <a:r>
              <a:rPr lang="it-IT" dirty="0"/>
              <a:t> </a:t>
            </a:r>
            <a:r>
              <a:rPr lang="it-IT" dirty="0" err="1"/>
              <a:t>states</a:t>
            </a:r>
            <a:endParaRPr lang="it-IT" dirty="0"/>
          </a:p>
        </p:txBody>
      </p:sp>
      <p:pic>
        <p:nvPicPr>
          <p:cNvPr id="7" name="Segnaposto contenuto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3475" y="2782016"/>
            <a:ext cx="4962525" cy="2333625"/>
          </a:xfrm>
        </p:spPr>
      </p:pic>
    </p:spTree>
    <p:extLst>
      <p:ext uri="{BB962C8B-B14F-4D97-AF65-F5344CB8AC3E}">
        <p14:creationId xmlns:p14="http://schemas.microsoft.com/office/powerpoint/2010/main" val="1951482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Toy</a:t>
            </a:r>
            <a:r>
              <a:rPr lang="it-IT" dirty="0"/>
              <a:t> problem: 8-queens </a:t>
            </a:r>
          </a:p>
        </p:txBody>
      </p:sp>
      <p:pic>
        <p:nvPicPr>
          <p:cNvPr id="4" name="Segnaposto contenut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49890"/>
            <a:ext cx="3707936" cy="3707936"/>
          </a:xfrm>
        </p:spPr>
      </p:pic>
      <p:sp>
        <p:nvSpPr>
          <p:cNvPr id="5" name="CasellaDiTesto 4"/>
          <p:cNvSpPr txBox="1"/>
          <p:nvPr/>
        </p:nvSpPr>
        <p:spPr>
          <a:xfrm>
            <a:off x="5418944" y="2286000"/>
            <a:ext cx="5058693" cy="3416320"/>
          </a:xfrm>
          <a:prstGeom prst="rect">
            <a:avLst/>
          </a:prstGeom>
          <a:noFill/>
        </p:spPr>
        <p:txBody>
          <a:bodyPr wrap="none" rtlCol="0">
            <a:spAutoFit/>
          </a:bodyPr>
          <a:lstStyle/>
          <a:p>
            <a:r>
              <a:rPr lang="it-IT" dirty="0" err="1"/>
              <a:t>Difficulty</a:t>
            </a:r>
            <a:r>
              <a:rPr lang="it-IT" dirty="0"/>
              <a:t> depends on the </a:t>
            </a:r>
            <a:r>
              <a:rPr lang="it-IT" dirty="0" err="1"/>
              <a:t>formulation</a:t>
            </a:r>
            <a:r>
              <a:rPr lang="it-IT" dirty="0"/>
              <a:t>:</a:t>
            </a:r>
          </a:p>
          <a:p>
            <a:endParaRPr lang="it-IT" dirty="0"/>
          </a:p>
          <a:p>
            <a:r>
              <a:rPr lang="it-IT" dirty="0" err="1"/>
              <a:t>Empty</a:t>
            </a:r>
            <a:r>
              <a:rPr lang="it-IT" dirty="0"/>
              <a:t> </a:t>
            </a:r>
            <a:r>
              <a:rPr lang="it-IT" dirty="0" err="1"/>
              <a:t>board</a:t>
            </a:r>
            <a:r>
              <a:rPr lang="it-IT" dirty="0"/>
              <a:t>: 64x63x…x57 </a:t>
            </a:r>
            <a:r>
              <a:rPr lang="it-IT" dirty="0">
                <a:sym typeface="Wingdings" panose="05000000000000000000" pitchFamily="2" charset="2"/>
              </a:rPr>
              <a:t></a:t>
            </a:r>
            <a:r>
              <a:rPr lang="it-IT" dirty="0"/>
              <a:t>10</a:t>
            </a:r>
            <a:r>
              <a:rPr lang="it-IT" baseline="30000" dirty="0"/>
              <a:t>14</a:t>
            </a:r>
            <a:r>
              <a:rPr lang="it-IT" dirty="0"/>
              <a:t> </a:t>
            </a:r>
            <a:r>
              <a:rPr lang="it-IT" dirty="0" err="1"/>
              <a:t>states</a:t>
            </a:r>
            <a:r>
              <a:rPr lang="it-IT" dirty="0"/>
              <a:t>;</a:t>
            </a:r>
          </a:p>
          <a:p>
            <a:endParaRPr lang="it-IT" dirty="0"/>
          </a:p>
          <a:p>
            <a:r>
              <a:rPr lang="it-IT" dirty="0"/>
              <a:t>8 </a:t>
            </a:r>
            <a:r>
              <a:rPr lang="it-IT" dirty="0" err="1"/>
              <a:t>queens</a:t>
            </a:r>
            <a:r>
              <a:rPr lang="it-IT" dirty="0"/>
              <a:t> already on the </a:t>
            </a:r>
            <a:r>
              <a:rPr lang="it-IT" dirty="0" err="1"/>
              <a:t>board</a:t>
            </a:r>
            <a:r>
              <a:rPr lang="it-IT" dirty="0"/>
              <a:t> all on different </a:t>
            </a:r>
          </a:p>
          <a:p>
            <a:r>
              <a:rPr lang="it-IT" dirty="0" err="1"/>
              <a:t>rows</a:t>
            </a:r>
            <a:r>
              <a:rPr lang="it-IT" dirty="0"/>
              <a:t> and </a:t>
            </a:r>
            <a:r>
              <a:rPr lang="it-IT" dirty="0" err="1"/>
              <a:t>columns</a:t>
            </a:r>
            <a:r>
              <a:rPr lang="it-IT" dirty="0"/>
              <a:t>: 8!=40320 </a:t>
            </a:r>
            <a:r>
              <a:rPr lang="it-IT" dirty="0" err="1"/>
              <a:t>states</a:t>
            </a:r>
            <a:endParaRPr lang="it-IT" dirty="0"/>
          </a:p>
          <a:p>
            <a:endParaRPr lang="it-IT" dirty="0"/>
          </a:p>
          <a:p>
            <a:r>
              <a:rPr lang="it-IT" dirty="0"/>
              <a:t>100 </a:t>
            </a:r>
            <a:r>
              <a:rPr lang="it-IT" dirty="0" err="1"/>
              <a:t>queens</a:t>
            </a:r>
            <a:r>
              <a:rPr lang="it-IT" dirty="0"/>
              <a:t> problem: 100! </a:t>
            </a:r>
            <a:r>
              <a:rPr lang="it-IT" dirty="0" err="1"/>
              <a:t>States</a:t>
            </a:r>
            <a:r>
              <a:rPr lang="it-IT" dirty="0"/>
              <a:t>, still </a:t>
            </a:r>
            <a:r>
              <a:rPr lang="it-IT" dirty="0" err="1"/>
              <a:t>enormous</a:t>
            </a:r>
            <a:endParaRPr lang="it-IT" dirty="0"/>
          </a:p>
          <a:p>
            <a:endParaRPr lang="it-IT" dirty="0"/>
          </a:p>
          <a:p>
            <a:pPr marL="285750" indent="-285750">
              <a:buFont typeface="Wingdings" panose="05000000000000000000" pitchFamily="2" charset="2"/>
              <a:buChar char="à"/>
            </a:pPr>
            <a:r>
              <a:rPr lang="it-IT" dirty="0">
                <a:sym typeface="Wingdings" panose="05000000000000000000" pitchFamily="2" charset="2"/>
              </a:rPr>
              <a:t>But even 1 </a:t>
            </a:r>
            <a:r>
              <a:rPr lang="it-IT" dirty="0" err="1">
                <a:sym typeface="Wingdings" panose="05000000000000000000" pitchFamily="2" charset="2"/>
              </a:rPr>
              <a:t>million</a:t>
            </a:r>
            <a:r>
              <a:rPr lang="it-IT" dirty="0">
                <a:sym typeface="Wingdings" panose="05000000000000000000" pitchFamily="2" charset="2"/>
              </a:rPr>
              <a:t> </a:t>
            </a:r>
            <a:r>
              <a:rPr lang="it-IT" dirty="0" err="1">
                <a:sym typeface="Wingdings" panose="05000000000000000000" pitchFamily="2" charset="2"/>
              </a:rPr>
              <a:t>queens</a:t>
            </a:r>
            <a:r>
              <a:rPr lang="it-IT" dirty="0">
                <a:sym typeface="Wingdings" panose="05000000000000000000" pitchFamily="2" charset="2"/>
              </a:rPr>
              <a:t> can be </a:t>
            </a:r>
            <a:r>
              <a:rPr lang="it-IT" dirty="0" err="1">
                <a:sym typeface="Wingdings" panose="05000000000000000000" pitchFamily="2" charset="2"/>
              </a:rPr>
              <a:t>solved</a:t>
            </a:r>
            <a:r>
              <a:rPr lang="it-IT" dirty="0">
                <a:sym typeface="Wingdings" panose="05000000000000000000" pitchFamily="2" charset="2"/>
              </a:rPr>
              <a:t> by </a:t>
            </a:r>
            <a:r>
              <a:rPr lang="it-IT" dirty="0" err="1">
                <a:sym typeface="Wingdings" panose="05000000000000000000" pitchFamily="2" charset="2"/>
              </a:rPr>
              <a:t>using</a:t>
            </a:r>
            <a:endParaRPr lang="it-IT" dirty="0">
              <a:sym typeface="Wingdings" panose="05000000000000000000" pitchFamily="2" charset="2"/>
            </a:endParaRPr>
          </a:p>
          <a:p>
            <a:r>
              <a:rPr lang="it-IT" dirty="0">
                <a:sym typeface="Wingdings" panose="05000000000000000000" pitchFamily="2" charset="2"/>
              </a:rPr>
              <a:t>a </a:t>
            </a:r>
            <a:r>
              <a:rPr lang="it-IT" dirty="0" err="1">
                <a:sym typeface="Wingdings" panose="05000000000000000000" pitchFamily="2" charset="2"/>
              </a:rPr>
              <a:t>simple</a:t>
            </a:r>
            <a:r>
              <a:rPr lang="it-IT" dirty="0">
                <a:sym typeface="Wingdings" panose="05000000000000000000" pitchFamily="2" charset="2"/>
              </a:rPr>
              <a:t> (but </a:t>
            </a:r>
            <a:r>
              <a:rPr lang="it-IT" dirty="0" err="1">
                <a:sym typeface="Wingdings" panose="05000000000000000000" pitchFamily="2" charset="2"/>
              </a:rPr>
              <a:t>dedicated</a:t>
            </a:r>
            <a:r>
              <a:rPr lang="it-IT" dirty="0">
                <a:sym typeface="Wingdings" panose="05000000000000000000" pitchFamily="2" charset="2"/>
              </a:rPr>
              <a:t>) </a:t>
            </a:r>
            <a:r>
              <a:rPr lang="it-IT" dirty="0" err="1">
                <a:sym typeface="Wingdings" panose="05000000000000000000" pitchFamily="2" charset="2"/>
              </a:rPr>
              <a:t>algorithm</a:t>
            </a:r>
            <a:r>
              <a:rPr lang="it-IT" dirty="0">
                <a:sym typeface="Wingdings" panose="05000000000000000000" pitchFamily="2" charset="2"/>
              </a:rPr>
              <a:t>!</a:t>
            </a:r>
            <a:endParaRPr lang="it-IT" dirty="0"/>
          </a:p>
          <a:p>
            <a:endParaRPr lang="it-IT" dirty="0"/>
          </a:p>
        </p:txBody>
      </p:sp>
    </p:spTree>
    <p:extLst>
      <p:ext uri="{BB962C8B-B14F-4D97-AF65-F5344CB8AC3E}">
        <p14:creationId xmlns:p14="http://schemas.microsoft.com/office/powerpoint/2010/main" val="1885565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Real-world problems: </a:t>
            </a:r>
            <a:r>
              <a:rPr lang="it-IT" dirty="0" err="1"/>
              <a:t>route</a:t>
            </a:r>
            <a:r>
              <a:rPr lang="it-IT" dirty="0"/>
              <a:t> </a:t>
            </a:r>
            <a:r>
              <a:rPr lang="it-IT" dirty="0" err="1"/>
              <a:t>finding</a:t>
            </a:r>
            <a:r>
              <a:rPr lang="it-IT" dirty="0"/>
              <a:t> </a:t>
            </a:r>
          </a:p>
        </p:txBody>
      </p:sp>
      <p:pic>
        <p:nvPicPr>
          <p:cNvPr id="4" name="Segnaposto contenuto 3"/>
          <p:cNvPicPr>
            <a:picLocks noGrp="1" noChangeAspect="1"/>
          </p:cNvPicPr>
          <p:nvPr>
            <p:ph idx="1"/>
          </p:nvPr>
        </p:nvPicPr>
        <p:blipFill>
          <a:blip r:embed="rId2"/>
          <a:stretch>
            <a:fillRect/>
          </a:stretch>
        </p:blipFill>
        <p:spPr>
          <a:xfrm>
            <a:off x="3036562" y="2138856"/>
            <a:ext cx="6118876" cy="3724875"/>
          </a:xfrm>
          <a:prstGeom prst="rect">
            <a:avLst/>
          </a:prstGeom>
        </p:spPr>
      </p:pic>
    </p:spTree>
    <p:extLst>
      <p:ext uri="{BB962C8B-B14F-4D97-AF65-F5344CB8AC3E}">
        <p14:creationId xmlns:p14="http://schemas.microsoft.com/office/powerpoint/2010/main" val="4086875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From: Russell – </a:t>
            </a:r>
            <a:r>
              <a:rPr lang="it-IT" dirty="0" err="1"/>
              <a:t>Norvig</a:t>
            </a:r>
            <a:r>
              <a:rPr lang="it-IT" dirty="0"/>
              <a:t> «</a:t>
            </a:r>
            <a:r>
              <a:rPr lang="it-IT" dirty="0" err="1"/>
              <a:t>Artificial</a:t>
            </a:r>
            <a:r>
              <a:rPr lang="it-IT" dirty="0"/>
              <a:t> intelligence»</a:t>
            </a:r>
            <a:br>
              <a:rPr lang="it-IT" dirty="0"/>
            </a:br>
            <a:r>
              <a:rPr lang="it-IT" sz="2400" dirty="0" err="1"/>
              <a:t>Prentice</a:t>
            </a:r>
            <a:r>
              <a:rPr lang="it-IT" sz="2400" dirty="0"/>
              <a:t> Hall</a:t>
            </a:r>
            <a:endParaRPr lang="it-IT" dirty="0"/>
          </a:p>
        </p:txBody>
      </p:sp>
      <p:sp>
        <p:nvSpPr>
          <p:cNvPr id="3" name="Segnaposto contenuto 2"/>
          <p:cNvSpPr>
            <a:spLocks noGrp="1"/>
          </p:cNvSpPr>
          <p:nvPr>
            <p:ph idx="1"/>
          </p:nvPr>
        </p:nvSpPr>
        <p:spPr/>
        <p:txBody>
          <a:bodyPr/>
          <a:lstStyle/>
          <a:p>
            <a:endParaRPr lang="it-IT" dirty="0"/>
          </a:p>
          <a:p>
            <a:endParaRPr lang="it-IT" dirty="0"/>
          </a:p>
          <a:p>
            <a:r>
              <a:rPr lang="it-IT" dirty="0"/>
              <a:t>The </a:t>
            </a:r>
            <a:r>
              <a:rPr lang="it-IT" dirty="0" err="1"/>
              <a:t>structure</a:t>
            </a:r>
            <a:r>
              <a:rPr lang="it-IT" dirty="0"/>
              <a:t> of Agents</a:t>
            </a:r>
          </a:p>
          <a:p>
            <a:r>
              <a:rPr lang="it-IT" dirty="0" err="1"/>
              <a:t>Solving</a:t>
            </a:r>
            <a:r>
              <a:rPr lang="it-IT" dirty="0"/>
              <a:t> problems by </a:t>
            </a:r>
            <a:r>
              <a:rPr lang="it-IT" dirty="0" err="1"/>
              <a:t>searching</a:t>
            </a:r>
            <a:r>
              <a:rPr lang="it-IT" dirty="0"/>
              <a:t>: </a:t>
            </a:r>
            <a:r>
              <a:rPr lang="it-IT" dirty="0" err="1"/>
              <a:t>uninformed</a:t>
            </a:r>
            <a:r>
              <a:rPr lang="it-IT" dirty="0"/>
              <a:t> (</a:t>
            </a:r>
            <a:r>
              <a:rPr lang="it-IT" dirty="0" err="1"/>
              <a:t>blind</a:t>
            </a:r>
            <a:r>
              <a:rPr lang="it-IT" dirty="0"/>
              <a:t>) </a:t>
            </a:r>
            <a:r>
              <a:rPr lang="it-IT" dirty="0" err="1"/>
              <a:t>search</a:t>
            </a:r>
            <a:endParaRPr lang="it-IT" dirty="0"/>
          </a:p>
          <a:p>
            <a:r>
              <a:rPr lang="it-IT" dirty="0" err="1"/>
              <a:t>Informed</a:t>
            </a:r>
            <a:r>
              <a:rPr lang="it-IT" dirty="0"/>
              <a:t> </a:t>
            </a:r>
            <a:r>
              <a:rPr lang="it-IT" dirty="0" err="1"/>
              <a:t>search</a:t>
            </a:r>
            <a:endParaRPr lang="it-IT" dirty="0"/>
          </a:p>
        </p:txBody>
      </p:sp>
    </p:spTree>
    <p:extLst>
      <p:ext uri="{BB962C8B-B14F-4D97-AF65-F5344CB8AC3E}">
        <p14:creationId xmlns:p14="http://schemas.microsoft.com/office/powerpoint/2010/main" val="812866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fontScale="90000"/>
          </a:bodyPr>
          <a:lstStyle/>
          <a:p>
            <a:pPr algn="ctr"/>
            <a:r>
              <a:rPr lang="it-IT" dirty="0" err="1"/>
              <a:t>Formulation</a:t>
            </a:r>
            <a:r>
              <a:rPr lang="it-IT" dirty="0"/>
              <a:t> of a problem</a:t>
            </a:r>
            <a:br>
              <a:rPr lang="it-IT" dirty="0"/>
            </a:br>
            <a:r>
              <a:rPr lang="it-IT" sz="2700" dirty="0"/>
              <a:t>(we assume a </a:t>
            </a:r>
            <a:r>
              <a:rPr lang="it-IT" sz="2700" dirty="0" err="1"/>
              <a:t>static</a:t>
            </a:r>
            <a:r>
              <a:rPr lang="it-IT" sz="2700" dirty="0"/>
              <a:t>, </a:t>
            </a:r>
            <a:r>
              <a:rPr lang="it-IT" sz="2700" dirty="0" err="1"/>
              <a:t>fully</a:t>
            </a:r>
            <a:r>
              <a:rPr lang="it-IT" sz="2700" dirty="0"/>
              <a:t> </a:t>
            </a:r>
            <a:r>
              <a:rPr lang="it-IT" sz="2700" dirty="0" err="1"/>
              <a:t>accessible</a:t>
            </a:r>
            <a:r>
              <a:rPr lang="it-IT" sz="2700" dirty="0"/>
              <a:t>, discrete and </a:t>
            </a:r>
            <a:r>
              <a:rPr lang="it-IT" sz="2700" dirty="0" err="1"/>
              <a:t>deterministic</a:t>
            </a:r>
            <a:r>
              <a:rPr lang="it-IT" sz="2700" dirty="0"/>
              <a:t> </a:t>
            </a:r>
            <a:r>
              <a:rPr lang="it-IT" sz="2700" dirty="0" err="1"/>
              <a:t>environment</a:t>
            </a:r>
            <a:r>
              <a:rPr lang="it-IT" sz="2700" dirty="0"/>
              <a:t>) </a:t>
            </a:r>
          </a:p>
        </p:txBody>
      </p:sp>
      <p:sp>
        <p:nvSpPr>
          <p:cNvPr id="3" name="Segnaposto contenuto 2"/>
          <p:cNvSpPr>
            <a:spLocks noGrp="1"/>
          </p:cNvSpPr>
          <p:nvPr>
            <p:ph idx="1"/>
          </p:nvPr>
        </p:nvSpPr>
        <p:spPr/>
        <p:txBody>
          <a:bodyPr/>
          <a:lstStyle/>
          <a:p>
            <a:endParaRPr lang="it-IT" dirty="0"/>
          </a:p>
          <a:p>
            <a:r>
              <a:rPr lang="it-IT" dirty="0" err="1"/>
              <a:t>Initial</a:t>
            </a:r>
            <a:r>
              <a:rPr lang="it-IT" dirty="0"/>
              <a:t> state: </a:t>
            </a:r>
            <a:r>
              <a:rPr lang="it-IT" sz="2000" dirty="0"/>
              <a:t>I </a:t>
            </a:r>
            <a:r>
              <a:rPr lang="it-IT" sz="2000" dirty="0" err="1"/>
              <a:t>am</a:t>
            </a:r>
            <a:r>
              <a:rPr lang="it-IT" sz="2000" dirty="0"/>
              <a:t> in Timisoara</a:t>
            </a:r>
          </a:p>
          <a:p>
            <a:r>
              <a:rPr lang="it-IT" dirty="0"/>
              <a:t>Possible </a:t>
            </a:r>
            <a:r>
              <a:rPr lang="it-IT" dirty="0" err="1"/>
              <a:t>actions</a:t>
            </a:r>
            <a:r>
              <a:rPr lang="it-IT" dirty="0"/>
              <a:t> (</a:t>
            </a:r>
            <a:r>
              <a:rPr lang="it-IT" dirty="0" err="1"/>
              <a:t>action</a:t>
            </a:r>
            <a:r>
              <a:rPr lang="it-IT" dirty="0"/>
              <a:t>, successor): </a:t>
            </a:r>
            <a:r>
              <a:rPr lang="it-IT" sz="2000" dirty="0"/>
              <a:t>(go Arad, in Arad), (go </a:t>
            </a:r>
            <a:r>
              <a:rPr lang="it-IT" sz="2000" dirty="0" err="1"/>
              <a:t>Lugoj</a:t>
            </a:r>
            <a:r>
              <a:rPr lang="it-IT" sz="2000" dirty="0"/>
              <a:t>, in </a:t>
            </a:r>
            <a:r>
              <a:rPr lang="it-IT" sz="2000" dirty="0" err="1"/>
              <a:t>Lugoj</a:t>
            </a:r>
            <a:r>
              <a:rPr lang="it-IT" sz="2000" dirty="0"/>
              <a:t>)</a:t>
            </a:r>
          </a:p>
          <a:p>
            <a:r>
              <a:rPr lang="it-IT" dirty="0"/>
              <a:t>Goal test: </a:t>
            </a:r>
            <a:r>
              <a:rPr lang="it-IT" sz="2000" dirty="0"/>
              <a:t>in Bucarest?</a:t>
            </a:r>
          </a:p>
          <a:p>
            <a:r>
              <a:rPr lang="it-IT" dirty="0"/>
              <a:t>Path </a:t>
            </a:r>
            <a:r>
              <a:rPr lang="it-IT" dirty="0" err="1"/>
              <a:t>cost</a:t>
            </a:r>
            <a:r>
              <a:rPr lang="it-IT" dirty="0"/>
              <a:t> from x to y by the </a:t>
            </a:r>
            <a:r>
              <a:rPr lang="it-IT" dirty="0" err="1"/>
              <a:t>action</a:t>
            </a:r>
            <a:r>
              <a:rPr lang="it-IT" dirty="0"/>
              <a:t> a: c(</a:t>
            </a:r>
            <a:r>
              <a:rPr lang="it-IT" dirty="0" err="1"/>
              <a:t>x,a,y</a:t>
            </a:r>
            <a:r>
              <a:rPr lang="it-IT" dirty="0"/>
              <a:t>)&gt;=0</a:t>
            </a:r>
          </a:p>
          <a:p>
            <a:r>
              <a:rPr lang="it-IT" dirty="0" err="1"/>
              <a:t>Optimal</a:t>
            </a:r>
            <a:r>
              <a:rPr lang="it-IT" dirty="0"/>
              <a:t> </a:t>
            </a:r>
            <a:r>
              <a:rPr lang="it-IT" dirty="0" err="1"/>
              <a:t>solution</a:t>
            </a:r>
            <a:r>
              <a:rPr lang="it-IT" dirty="0"/>
              <a:t>: the </a:t>
            </a:r>
            <a:r>
              <a:rPr lang="it-IT" dirty="0" err="1"/>
              <a:t>solution</a:t>
            </a:r>
            <a:r>
              <a:rPr lang="it-IT" dirty="0"/>
              <a:t> </a:t>
            </a:r>
            <a:r>
              <a:rPr lang="it-IT" dirty="0" err="1"/>
              <a:t>having</a:t>
            </a:r>
            <a:r>
              <a:rPr lang="it-IT" dirty="0"/>
              <a:t> the </a:t>
            </a:r>
            <a:r>
              <a:rPr lang="it-IT" dirty="0" err="1"/>
              <a:t>lowest</a:t>
            </a:r>
            <a:r>
              <a:rPr lang="it-IT" dirty="0"/>
              <a:t> </a:t>
            </a:r>
            <a:r>
              <a:rPr lang="it-IT" dirty="0" err="1"/>
              <a:t>cost</a:t>
            </a:r>
            <a:endParaRPr lang="it-IT" dirty="0"/>
          </a:p>
        </p:txBody>
      </p:sp>
    </p:spTree>
    <p:extLst>
      <p:ext uri="{BB962C8B-B14F-4D97-AF65-F5344CB8AC3E}">
        <p14:creationId xmlns:p14="http://schemas.microsoft.com/office/powerpoint/2010/main" val="2219533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fontScale="90000"/>
          </a:bodyPr>
          <a:lstStyle/>
          <a:p>
            <a:pPr algn="ctr"/>
            <a:br>
              <a:rPr lang="it-IT" dirty="0"/>
            </a:br>
            <a:r>
              <a:rPr lang="it-IT" dirty="0" err="1"/>
              <a:t>Searching</a:t>
            </a:r>
            <a:r>
              <a:rPr lang="it-IT" dirty="0"/>
              <a:t> for </a:t>
            </a:r>
            <a:r>
              <a:rPr lang="it-IT" dirty="0" err="1"/>
              <a:t>solutions</a:t>
            </a:r>
            <a:br>
              <a:rPr lang="it-IT" dirty="0"/>
            </a:br>
            <a:endParaRPr lang="it-IT" dirty="0"/>
          </a:p>
        </p:txBody>
      </p:sp>
      <p:sp>
        <p:nvSpPr>
          <p:cNvPr id="3" name="Segnaposto contenuto 2"/>
          <p:cNvSpPr>
            <a:spLocks noGrp="1"/>
          </p:cNvSpPr>
          <p:nvPr>
            <p:ph idx="1"/>
          </p:nvPr>
        </p:nvSpPr>
        <p:spPr/>
        <p:txBody>
          <a:bodyPr>
            <a:normAutofit fontScale="92500" lnSpcReduction="10000"/>
          </a:bodyPr>
          <a:lstStyle/>
          <a:p>
            <a:pPr marL="0" indent="0">
              <a:buNone/>
            </a:pPr>
            <a:r>
              <a:rPr lang="it-IT" sz="2400" dirty="0" err="1"/>
              <a:t>Check</a:t>
            </a:r>
            <a:r>
              <a:rPr lang="it-IT" sz="2400" dirty="0"/>
              <a:t> if the </a:t>
            </a:r>
            <a:r>
              <a:rPr lang="it-IT" sz="2400" dirty="0" err="1"/>
              <a:t>inital</a:t>
            </a:r>
            <a:r>
              <a:rPr lang="it-IT" sz="2400" dirty="0"/>
              <a:t> state </a:t>
            </a:r>
            <a:r>
              <a:rPr lang="it-IT" sz="2400" dirty="0" err="1"/>
              <a:t>is</a:t>
            </a:r>
            <a:r>
              <a:rPr lang="it-IT" sz="2400" dirty="0"/>
              <a:t> the goal. If not, we </a:t>
            </a:r>
            <a:r>
              <a:rPr lang="it-IT" sz="2400" dirty="0" err="1"/>
              <a:t>expand</a:t>
            </a:r>
            <a:r>
              <a:rPr lang="it-IT" sz="2400" dirty="0"/>
              <a:t> the </a:t>
            </a:r>
            <a:r>
              <a:rPr lang="it-IT" sz="2400" dirty="0" err="1"/>
              <a:t>current</a:t>
            </a:r>
            <a:r>
              <a:rPr lang="it-IT" sz="2400" dirty="0"/>
              <a:t> state, </a:t>
            </a:r>
            <a:r>
              <a:rPr lang="it-IT" sz="2400" dirty="0" err="1"/>
              <a:t>creating</a:t>
            </a:r>
            <a:r>
              <a:rPr lang="it-IT" sz="2400" dirty="0"/>
              <a:t> a </a:t>
            </a:r>
            <a:r>
              <a:rPr lang="it-IT" sz="2400" dirty="0" err="1"/>
              <a:t>search</a:t>
            </a:r>
            <a:r>
              <a:rPr lang="it-IT" sz="2400" dirty="0"/>
              <a:t> </a:t>
            </a:r>
            <a:r>
              <a:rPr lang="it-IT" sz="2400" dirty="0" err="1"/>
              <a:t>graph</a:t>
            </a:r>
            <a:r>
              <a:rPr lang="it-IT" sz="2400" dirty="0"/>
              <a:t>.</a:t>
            </a:r>
          </a:p>
          <a:p>
            <a:pPr marL="0" indent="0">
              <a:buNone/>
            </a:pPr>
            <a:endParaRPr lang="it-IT" sz="2400" dirty="0"/>
          </a:p>
          <a:p>
            <a:pPr marL="0" indent="0">
              <a:buNone/>
            </a:pPr>
            <a:r>
              <a:rPr lang="it-IT" sz="2400" dirty="0"/>
              <a:t>Definition of </a:t>
            </a:r>
            <a:r>
              <a:rPr lang="it-IT" sz="2400" dirty="0" err="1">
                <a:solidFill>
                  <a:srgbClr val="FF0000"/>
                </a:solidFill>
              </a:rPr>
              <a:t>node</a:t>
            </a:r>
            <a:r>
              <a:rPr lang="it-IT" sz="2400" dirty="0"/>
              <a:t>. </a:t>
            </a:r>
            <a:r>
              <a:rPr lang="it-IT" sz="2400" dirty="0" err="1"/>
              <a:t>Five</a:t>
            </a:r>
            <a:r>
              <a:rPr lang="it-IT" sz="2400" dirty="0"/>
              <a:t> </a:t>
            </a:r>
            <a:r>
              <a:rPr lang="it-IT" sz="2400" dirty="0" err="1"/>
              <a:t>components</a:t>
            </a:r>
            <a:r>
              <a:rPr lang="it-IT" sz="2400" dirty="0"/>
              <a:t>:</a:t>
            </a:r>
          </a:p>
          <a:p>
            <a:r>
              <a:rPr lang="it-IT" sz="2400" dirty="0"/>
              <a:t>State: one </a:t>
            </a:r>
            <a:r>
              <a:rPr lang="it-IT" sz="2400" dirty="0" err="1"/>
              <a:t>element</a:t>
            </a:r>
            <a:r>
              <a:rPr lang="it-IT" sz="2400" dirty="0"/>
              <a:t> in state </a:t>
            </a:r>
            <a:r>
              <a:rPr lang="it-IT" sz="2400" dirty="0" err="1"/>
              <a:t>space</a:t>
            </a:r>
            <a:r>
              <a:rPr lang="it-IT" sz="2400" dirty="0"/>
              <a:t> (n)</a:t>
            </a:r>
          </a:p>
          <a:p>
            <a:r>
              <a:rPr lang="it-IT" sz="2400" dirty="0" err="1"/>
              <a:t>Parent-node</a:t>
            </a:r>
            <a:r>
              <a:rPr lang="it-IT" sz="2400" dirty="0"/>
              <a:t>: the </a:t>
            </a:r>
            <a:r>
              <a:rPr lang="it-IT" sz="2400" dirty="0" err="1"/>
              <a:t>node</a:t>
            </a:r>
            <a:r>
              <a:rPr lang="it-IT" sz="2400" dirty="0"/>
              <a:t> in the </a:t>
            </a:r>
            <a:r>
              <a:rPr lang="it-IT" sz="2400" dirty="0" err="1"/>
              <a:t>search</a:t>
            </a:r>
            <a:r>
              <a:rPr lang="it-IT" sz="2400" dirty="0"/>
              <a:t> </a:t>
            </a:r>
            <a:r>
              <a:rPr lang="it-IT" sz="2400" dirty="0" err="1"/>
              <a:t>tree</a:t>
            </a:r>
            <a:r>
              <a:rPr lang="it-IT" sz="2400" dirty="0"/>
              <a:t> that </a:t>
            </a:r>
            <a:r>
              <a:rPr lang="it-IT" sz="2400" dirty="0" err="1"/>
              <a:t>generated</a:t>
            </a:r>
            <a:r>
              <a:rPr lang="it-IT" sz="2400" dirty="0"/>
              <a:t> the </a:t>
            </a:r>
            <a:r>
              <a:rPr lang="it-IT" sz="2400" dirty="0" err="1"/>
              <a:t>present</a:t>
            </a:r>
            <a:r>
              <a:rPr lang="it-IT" sz="2400" dirty="0"/>
              <a:t> </a:t>
            </a:r>
            <a:r>
              <a:rPr lang="it-IT" sz="2400" dirty="0" err="1"/>
              <a:t>node</a:t>
            </a:r>
            <a:endParaRPr lang="it-IT" sz="2400" dirty="0"/>
          </a:p>
          <a:p>
            <a:r>
              <a:rPr lang="it-IT" sz="2400" dirty="0"/>
              <a:t>Action: it was </a:t>
            </a:r>
            <a:r>
              <a:rPr lang="it-IT" sz="2400" dirty="0" err="1"/>
              <a:t>applied</a:t>
            </a:r>
            <a:r>
              <a:rPr lang="it-IT" sz="2400" dirty="0"/>
              <a:t> to the </a:t>
            </a:r>
            <a:r>
              <a:rPr lang="it-IT" sz="2400" dirty="0" err="1"/>
              <a:t>parent</a:t>
            </a:r>
            <a:r>
              <a:rPr lang="it-IT" sz="2400" dirty="0"/>
              <a:t> to generate the </a:t>
            </a:r>
            <a:r>
              <a:rPr lang="it-IT" sz="2400" dirty="0" err="1"/>
              <a:t>present</a:t>
            </a:r>
            <a:r>
              <a:rPr lang="it-IT" sz="2400" dirty="0"/>
              <a:t> </a:t>
            </a:r>
            <a:r>
              <a:rPr lang="it-IT" sz="2400" dirty="0" err="1"/>
              <a:t>node</a:t>
            </a:r>
            <a:r>
              <a:rPr lang="it-IT" sz="2400" dirty="0"/>
              <a:t> (n-1,a,n)</a:t>
            </a:r>
          </a:p>
          <a:p>
            <a:r>
              <a:rPr lang="it-IT" sz="2400" dirty="0"/>
              <a:t>Path-</a:t>
            </a:r>
            <a:r>
              <a:rPr lang="it-IT" sz="2400" dirty="0" err="1"/>
              <a:t>cost</a:t>
            </a:r>
            <a:r>
              <a:rPr lang="it-IT" sz="2400" dirty="0"/>
              <a:t>: </a:t>
            </a:r>
            <a:r>
              <a:rPr lang="it-IT" sz="2400" dirty="0" err="1"/>
              <a:t>total</a:t>
            </a:r>
            <a:r>
              <a:rPr lang="it-IT" sz="2400" dirty="0"/>
              <a:t> </a:t>
            </a:r>
            <a:r>
              <a:rPr lang="it-IT" sz="2400" dirty="0" err="1"/>
              <a:t>cost</a:t>
            </a:r>
            <a:r>
              <a:rPr lang="it-IT" sz="2400" dirty="0"/>
              <a:t> from the </a:t>
            </a:r>
            <a:r>
              <a:rPr lang="it-IT" sz="2400" dirty="0" err="1"/>
              <a:t>initial</a:t>
            </a:r>
            <a:r>
              <a:rPr lang="it-IT" sz="2400" dirty="0"/>
              <a:t> state to the </a:t>
            </a:r>
            <a:r>
              <a:rPr lang="it-IT" sz="2400" dirty="0" err="1"/>
              <a:t>node</a:t>
            </a:r>
            <a:r>
              <a:rPr lang="it-IT" sz="2400" dirty="0"/>
              <a:t>   g(n)= </a:t>
            </a:r>
            <a:r>
              <a:rPr lang="it-IT" sz="2400" dirty="0">
                <a:latin typeface="Symbol" panose="05050102010706020507" pitchFamily="18" charset="2"/>
              </a:rPr>
              <a:t>S</a:t>
            </a:r>
            <a:r>
              <a:rPr lang="it-IT" sz="2400" baseline="-25000" dirty="0"/>
              <a:t>i=1</a:t>
            </a:r>
            <a:r>
              <a:rPr lang="it-IT" sz="2400" baseline="30000" dirty="0"/>
              <a:t>n</a:t>
            </a:r>
            <a:r>
              <a:rPr lang="it-IT" sz="2400" dirty="0"/>
              <a:t> c(i-1, a</a:t>
            </a:r>
            <a:r>
              <a:rPr lang="it-IT" sz="2400" baseline="-25000" dirty="0"/>
              <a:t>i</a:t>
            </a:r>
            <a:r>
              <a:rPr lang="it-IT" sz="2400" dirty="0"/>
              <a:t>, i)</a:t>
            </a:r>
          </a:p>
          <a:p>
            <a:r>
              <a:rPr lang="it-IT" sz="2400" dirty="0"/>
              <a:t>Depth: </a:t>
            </a:r>
            <a:r>
              <a:rPr lang="it-IT" sz="2400" dirty="0" err="1"/>
              <a:t>number</a:t>
            </a:r>
            <a:r>
              <a:rPr lang="it-IT" sz="2400" dirty="0"/>
              <a:t> of </a:t>
            </a:r>
            <a:r>
              <a:rPr lang="it-IT" sz="2400" dirty="0" err="1"/>
              <a:t>steps</a:t>
            </a:r>
            <a:r>
              <a:rPr lang="it-IT" sz="2400" dirty="0"/>
              <a:t> from </a:t>
            </a:r>
            <a:r>
              <a:rPr lang="it-IT" sz="2400" dirty="0" err="1"/>
              <a:t>initial</a:t>
            </a:r>
            <a:r>
              <a:rPr lang="it-IT" sz="2400" dirty="0"/>
              <a:t> state</a:t>
            </a:r>
          </a:p>
          <a:p>
            <a:pPr marL="0" indent="0">
              <a:buNone/>
            </a:pPr>
            <a:endParaRPr lang="it-IT" sz="2400" dirty="0"/>
          </a:p>
          <a:p>
            <a:pPr marL="0" indent="0">
              <a:buNone/>
            </a:pPr>
            <a:r>
              <a:rPr lang="it-IT" sz="2400" dirty="0">
                <a:solidFill>
                  <a:srgbClr val="FF0000"/>
                </a:solidFill>
              </a:rPr>
              <a:t>Fringe</a:t>
            </a:r>
            <a:r>
              <a:rPr lang="it-IT" sz="2400" dirty="0"/>
              <a:t>: </a:t>
            </a:r>
            <a:r>
              <a:rPr lang="it-IT" sz="2400" dirty="0" err="1"/>
              <a:t>collection</a:t>
            </a:r>
            <a:r>
              <a:rPr lang="it-IT" sz="2400" dirty="0"/>
              <a:t> of </a:t>
            </a:r>
            <a:r>
              <a:rPr lang="it-IT" sz="2400" dirty="0" err="1"/>
              <a:t>nodes</a:t>
            </a:r>
            <a:r>
              <a:rPr lang="it-IT" sz="2400" dirty="0"/>
              <a:t> </a:t>
            </a:r>
            <a:r>
              <a:rPr lang="it-IT" sz="2400" dirty="0" err="1"/>
              <a:t>generated</a:t>
            </a:r>
            <a:r>
              <a:rPr lang="it-IT" sz="2400" dirty="0"/>
              <a:t> but not yet </a:t>
            </a:r>
            <a:r>
              <a:rPr lang="it-IT" sz="2400" dirty="0" err="1"/>
              <a:t>expanded</a:t>
            </a:r>
            <a:endParaRPr lang="it-IT" sz="2400" dirty="0"/>
          </a:p>
          <a:p>
            <a:endParaRPr lang="it-IT" dirty="0"/>
          </a:p>
          <a:p>
            <a:pPr marL="0" indent="0">
              <a:buNone/>
            </a:pPr>
            <a:endParaRPr lang="it-IT" dirty="0"/>
          </a:p>
        </p:txBody>
      </p:sp>
    </p:spTree>
    <p:extLst>
      <p:ext uri="{BB962C8B-B14F-4D97-AF65-F5344CB8AC3E}">
        <p14:creationId xmlns:p14="http://schemas.microsoft.com/office/powerpoint/2010/main" val="2064150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4294967295"/>
          </p:nvPr>
        </p:nvSpPr>
        <p:spPr>
          <a:xfrm>
            <a:off x="712033" y="648897"/>
            <a:ext cx="10515600" cy="5789378"/>
          </a:xfrm>
        </p:spPr>
        <p:txBody>
          <a:bodyPr/>
          <a:lstStyle/>
          <a:p>
            <a:pPr marL="0" indent="0">
              <a:buNone/>
            </a:pPr>
            <a:r>
              <a:rPr lang="it-IT" dirty="0" err="1"/>
              <a:t>Parameters</a:t>
            </a:r>
            <a:r>
              <a:rPr lang="it-IT" dirty="0"/>
              <a:t> </a:t>
            </a:r>
            <a:r>
              <a:rPr lang="it-IT" dirty="0" err="1"/>
              <a:t>characterizing</a:t>
            </a:r>
            <a:r>
              <a:rPr lang="it-IT" dirty="0"/>
              <a:t> a problem:</a:t>
            </a:r>
          </a:p>
          <a:p>
            <a:r>
              <a:rPr lang="it-IT" dirty="0"/>
              <a:t>b: branching </a:t>
            </a:r>
            <a:r>
              <a:rPr lang="it-IT" dirty="0" err="1"/>
              <a:t>factor</a:t>
            </a:r>
            <a:r>
              <a:rPr lang="it-IT" dirty="0"/>
              <a:t> or maximum </a:t>
            </a:r>
            <a:r>
              <a:rPr lang="it-IT" dirty="0" err="1"/>
              <a:t>number</a:t>
            </a:r>
            <a:r>
              <a:rPr lang="it-IT" dirty="0"/>
              <a:t> of </a:t>
            </a:r>
            <a:r>
              <a:rPr lang="it-IT" dirty="0" err="1"/>
              <a:t>successors</a:t>
            </a:r>
            <a:r>
              <a:rPr lang="it-IT" dirty="0"/>
              <a:t> of any </a:t>
            </a:r>
            <a:r>
              <a:rPr lang="it-IT" dirty="0" err="1"/>
              <a:t>node</a:t>
            </a:r>
            <a:endParaRPr lang="it-IT" dirty="0"/>
          </a:p>
          <a:p>
            <a:r>
              <a:rPr lang="it-IT" dirty="0"/>
              <a:t>d: </a:t>
            </a:r>
            <a:r>
              <a:rPr lang="it-IT" dirty="0" err="1"/>
              <a:t>depth</a:t>
            </a:r>
            <a:r>
              <a:rPr lang="it-IT" dirty="0"/>
              <a:t> of the </a:t>
            </a:r>
            <a:r>
              <a:rPr lang="it-IT" dirty="0" err="1"/>
              <a:t>shallowest</a:t>
            </a:r>
            <a:r>
              <a:rPr lang="it-IT" dirty="0"/>
              <a:t> goal </a:t>
            </a:r>
            <a:r>
              <a:rPr lang="it-IT" dirty="0" err="1"/>
              <a:t>node</a:t>
            </a:r>
            <a:endParaRPr lang="it-IT" dirty="0"/>
          </a:p>
          <a:p>
            <a:r>
              <a:rPr lang="it-IT" dirty="0"/>
              <a:t>m: maximum </a:t>
            </a:r>
            <a:r>
              <a:rPr lang="it-IT" dirty="0" err="1"/>
              <a:t>lenght</a:t>
            </a:r>
            <a:r>
              <a:rPr lang="it-IT" dirty="0"/>
              <a:t> of any path in the state </a:t>
            </a:r>
            <a:r>
              <a:rPr lang="it-IT" dirty="0" err="1"/>
              <a:t>space</a:t>
            </a:r>
            <a:endParaRPr lang="it-IT" dirty="0"/>
          </a:p>
          <a:p>
            <a:endParaRPr lang="it-IT" dirty="0"/>
          </a:p>
          <a:p>
            <a:pPr marL="0" indent="0">
              <a:buNone/>
            </a:pPr>
            <a:r>
              <a:rPr lang="it-IT" dirty="0" err="1"/>
              <a:t>Qualifiers</a:t>
            </a:r>
            <a:r>
              <a:rPr lang="it-IT" dirty="0"/>
              <a:t> of an </a:t>
            </a:r>
            <a:r>
              <a:rPr lang="it-IT" dirty="0" err="1"/>
              <a:t>algorithm</a:t>
            </a:r>
            <a:r>
              <a:rPr lang="it-IT" dirty="0"/>
              <a:t> </a:t>
            </a:r>
            <a:r>
              <a:rPr lang="it-IT" dirty="0" err="1"/>
              <a:t>searching</a:t>
            </a:r>
            <a:r>
              <a:rPr lang="it-IT" dirty="0"/>
              <a:t> a </a:t>
            </a:r>
            <a:r>
              <a:rPr lang="it-IT" dirty="0" err="1"/>
              <a:t>solution</a:t>
            </a:r>
            <a:r>
              <a:rPr lang="it-IT" dirty="0"/>
              <a:t>:</a:t>
            </a:r>
          </a:p>
          <a:p>
            <a:r>
              <a:rPr lang="it-IT" dirty="0" err="1"/>
              <a:t>Completeness</a:t>
            </a:r>
            <a:r>
              <a:rPr lang="it-IT" dirty="0"/>
              <a:t>: does it find a </a:t>
            </a:r>
            <a:r>
              <a:rPr lang="it-IT" dirty="0" err="1"/>
              <a:t>solution</a:t>
            </a:r>
            <a:r>
              <a:rPr lang="it-IT" dirty="0"/>
              <a:t> if one </a:t>
            </a:r>
            <a:r>
              <a:rPr lang="it-IT" dirty="0" err="1"/>
              <a:t>solution</a:t>
            </a:r>
            <a:r>
              <a:rPr lang="it-IT" dirty="0"/>
              <a:t> </a:t>
            </a:r>
            <a:r>
              <a:rPr lang="it-IT" dirty="0" err="1"/>
              <a:t>exists</a:t>
            </a:r>
            <a:r>
              <a:rPr lang="it-IT" dirty="0"/>
              <a:t>?</a:t>
            </a:r>
          </a:p>
          <a:p>
            <a:r>
              <a:rPr lang="it-IT" dirty="0" err="1"/>
              <a:t>Optimality</a:t>
            </a:r>
            <a:r>
              <a:rPr lang="it-IT" dirty="0"/>
              <a:t>: does it find the </a:t>
            </a:r>
            <a:r>
              <a:rPr lang="it-IT" dirty="0" err="1"/>
              <a:t>lowest</a:t>
            </a:r>
            <a:r>
              <a:rPr lang="it-IT" dirty="0"/>
              <a:t> </a:t>
            </a:r>
            <a:r>
              <a:rPr lang="it-IT" dirty="0" err="1"/>
              <a:t>cost</a:t>
            </a:r>
            <a:r>
              <a:rPr lang="it-IT" dirty="0"/>
              <a:t> </a:t>
            </a:r>
            <a:r>
              <a:rPr lang="it-IT" dirty="0" err="1"/>
              <a:t>solution</a:t>
            </a:r>
            <a:r>
              <a:rPr lang="it-IT" dirty="0"/>
              <a:t>?</a:t>
            </a:r>
          </a:p>
          <a:p>
            <a:r>
              <a:rPr lang="it-IT" dirty="0"/>
              <a:t>Time </a:t>
            </a:r>
            <a:r>
              <a:rPr lang="it-IT" dirty="0" err="1"/>
              <a:t>needed</a:t>
            </a:r>
            <a:r>
              <a:rPr lang="it-IT" dirty="0"/>
              <a:t>: </a:t>
            </a:r>
            <a:r>
              <a:rPr lang="it-IT" dirty="0" err="1"/>
              <a:t>how</a:t>
            </a:r>
            <a:r>
              <a:rPr lang="it-IT" dirty="0"/>
              <a:t> long to find a </a:t>
            </a:r>
            <a:r>
              <a:rPr lang="it-IT" dirty="0" err="1"/>
              <a:t>solution</a:t>
            </a:r>
            <a:r>
              <a:rPr lang="it-IT" dirty="0"/>
              <a:t>?</a:t>
            </a:r>
          </a:p>
          <a:p>
            <a:r>
              <a:rPr lang="it-IT" dirty="0"/>
              <a:t>Memory </a:t>
            </a:r>
            <a:r>
              <a:rPr lang="it-IT" dirty="0" err="1"/>
              <a:t>needed</a:t>
            </a:r>
            <a:r>
              <a:rPr lang="it-IT" dirty="0"/>
              <a:t>: </a:t>
            </a:r>
            <a:r>
              <a:rPr lang="it-IT" dirty="0" err="1"/>
              <a:t>how</a:t>
            </a:r>
            <a:r>
              <a:rPr lang="it-IT" dirty="0"/>
              <a:t> much </a:t>
            </a:r>
            <a:r>
              <a:rPr lang="it-IT" dirty="0" err="1"/>
              <a:t>memory</a:t>
            </a:r>
            <a:r>
              <a:rPr lang="it-IT" dirty="0"/>
              <a:t> to </a:t>
            </a:r>
            <a:r>
              <a:rPr lang="it-IT" dirty="0" err="1"/>
              <a:t>perform</a:t>
            </a:r>
            <a:r>
              <a:rPr lang="it-IT" dirty="0"/>
              <a:t> the </a:t>
            </a:r>
            <a:r>
              <a:rPr lang="it-IT" dirty="0" err="1"/>
              <a:t>search</a:t>
            </a:r>
            <a:r>
              <a:rPr lang="it-IT" dirty="0"/>
              <a:t>?</a:t>
            </a:r>
          </a:p>
          <a:p>
            <a:endParaRPr lang="it-IT" dirty="0"/>
          </a:p>
          <a:p>
            <a:pPr marL="0" indent="0">
              <a:buNone/>
            </a:pPr>
            <a:endParaRPr lang="it-IT" dirty="0"/>
          </a:p>
          <a:p>
            <a:endParaRPr lang="it-IT" dirty="0"/>
          </a:p>
        </p:txBody>
      </p:sp>
    </p:spTree>
    <p:extLst>
      <p:ext uri="{BB962C8B-B14F-4D97-AF65-F5344CB8AC3E}">
        <p14:creationId xmlns:p14="http://schemas.microsoft.com/office/powerpoint/2010/main" val="611828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Blind</a:t>
            </a:r>
            <a:r>
              <a:rPr lang="it-IT" dirty="0"/>
              <a:t> </a:t>
            </a:r>
            <a:r>
              <a:rPr lang="it-IT" dirty="0" err="1"/>
              <a:t>search</a:t>
            </a:r>
            <a:endParaRPr lang="it-IT" dirty="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7016" y="2290450"/>
            <a:ext cx="5902184" cy="3578199"/>
          </a:xfrm>
          <a:prstGeom prst="rect">
            <a:avLst/>
          </a:prstGeom>
        </p:spPr>
      </p:pic>
    </p:spTree>
    <p:extLst>
      <p:ext uri="{BB962C8B-B14F-4D97-AF65-F5344CB8AC3E}">
        <p14:creationId xmlns:p14="http://schemas.microsoft.com/office/powerpoint/2010/main" val="407600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Breadth</a:t>
            </a:r>
            <a:r>
              <a:rPr lang="it-IT" dirty="0"/>
              <a:t>-first </a:t>
            </a:r>
            <a:r>
              <a:rPr lang="it-IT" dirty="0" err="1"/>
              <a:t>search</a:t>
            </a:r>
            <a:endParaRPr lang="it-IT"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a:bodyPr>
              <a:lstStyle/>
              <a:p>
                <a:pPr marL="0" indent="0">
                  <a:buNone/>
                </a:pPr>
                <a:r>
                  <a:rPr lang="it-IT" sz="2400" dirty="0"/>
                  <a:t>All </a:t>
                </a:r>
                <a:r>
                  <a:rPr lang="it-IT" sz="2400" dirty="0" err="1"/>
                  <a:t>nodes</a:t>
                </a:r>
                <a:r>
                  <a:rPr lang="it-IT" sz="2400" dirty="0"/>
                  <a:t> </a:t>
                </a:r>
                <a:r>
                  <a:rPr lang="it-IT" sz="2400" dirty="0" err="1"/>
                  <a:t>at</a:t>
                </a:r>
                <a:r>
                  <a:rPr lang="it-IT" sz="2400" dirty="0"/>
                  <a:t> </a:t>
                </a:r>
                <a:r>
                  <a:rPr lang="it-IT" sz="2400" dirty="0" err="1"/>
                  <a:t>depth</a:t>
                </a:r>
                <a:r>
                  <a:rPr lang="it-IT" sz="2400" dirty="0"/>
                  <a:t> p are </a:t>
                </a:r>
                <a:r>
                  <a:rPr lang="it-IT" sz="2400" dirty="0" err="1"/>
                  <a:t>expanded</a:t>
                </a:r>
                <a:r>
                  <a:rPr lang="it-IT" sz="2400" dirty="0"/>
                  <a:t> before going to </a:t>
                </a:r>
                <a:r>
                  <a:rPr lang="it-IT" sz="2400" dirty="0" err="1"/>
                  <a:t>depth</a:t>
                </a:r>
                <a:r>
                  <a:rPr lang="it-IT" sz="2400" dirty="0"/>
                  <a:t> p+1</a:t>
                </a:r>
              </a:p>
              <a:p>
                <a:pPr marL="0" indent="0">
                  <a:buNone/>
                </a:pPr>
                <a:endParaRPr lang="it-IT" sz="2400" dirty="0"/>
              </a:p>
              <a:p>
                <a:pPr marL="0" indent="0">
                  <a:buNone/>
                </a:pPr>
                <a:endParaRPr lang="it-IT" sz="2400" dirty="0"/>
              </a:p>
              <a:p>
                <a:pPr marL="0" indent="0">
                  <a:buNone/>
                </a:pPr>
                <a:endParaRPr lang="it-IT" sz="2400" dirty="0"/>
              </a:p>
              <a:p>
                <a:r>
                  <a:rPr lang="it-IT" sz="1800" dirty="0"/>
                  <a:t>Complete (if b </a:t>
                </a:r>
                <a:r>
                  <a:rPr lang="it-IT" sz="1800" dirty="0" err="1"/>
                  <a:t>is</a:t>
                </a:r>
                <a:r>
                  <a:rPr lang="it-IT" sz="1800" dirty="0"/>
                  <a:t> finite)</a:t>
                </a:r>
              </a:p>
              <a:p>
                <a:r>
                  <a:rPr lang="it-IT" sz="1800" dirty="0"/>
                  <a:t>Not </a:t>
                </a:r>
                <a:r>
                  <a:rPr lang="it-IT" sz="1800" dirty="0" err="1"/>
                  <a:t>optimal</a:t>
                </a:r>
                <a:r>
                  <a:rPr lang="it-IT" sz="1800" dirty="0"/>
                  <a:t>, </a:t>
                </a:r>
                <a:r>
                  <a:rPr lang="it-IT" sz="1800" dirty="0" err="1"/>
                  <a:t>unless</a:t>
                </a:r>
                <a:r>
                  <a:rPr lang="it-IT" sz="1800" dirty="0"/>
                  <a:t> c(p+1)</a:t>
                </a:r>
                <a14:m>
                  <m:oMath xmlns:m="http://schemas.openxmlformats.org/officeDocument/2006/math">
                    <m:r>
                      <a:rPr lang="it-IT" sz="1800" i="1" smtClean="0">
                        <a:latin typeface="Cambria Math" panose="02040503050406030204" pitchFamily="18" charset="0"/>
                        <a:ea typeface="Cambria Math" panose="02040503050406030204" pitchFamily="18" charset="0"/>
                      </a:rPr>
                      <m:t>≥</m:t>
                    </m:r>
                  </m:oMath>
                </a14:m>
                <a:r>
                  <a:rPr lang="it-IT" sz="1800" dirty="0"/>
                  <a:t> c(p)</a:t>
                </a:r>
              </a:p>
              <a:p>
                <a:r>
                  <a:rPr lang="it-IT" sz="1800" dirty="0"/>
                  <a:t>All </a:t>
                </a:r>
                <a:r>
                  <a:rPr lang="it-IT" sz="1800" dirty="0" err="1"/>
                  <a:t>expanded</a:t>
                </a:r>
                <a:r>
                  <a:rPr lang="it-IT" sz="1800" dirty="0"/>
                  <a:t> </a:t>
                </a:r>
                <a:r>
                  <a:rPr lang="it-IT" sz="1800" dirty="0" err="1"/>
                  <a:t>nodes</a:t>
                </a:r>
                <a:r>
                  <a:rPr lang="it-IT" sz="1800" dirty="0"/>
                  <a:t> need to be </a:t>
                </a:r>
                <a:r>
                  <a:rPr lang="it-IT" sz="1800" dirty="0" err="1"/>
                  <a:t>kept</a:t>
                </a:r>
                <a:r>
                  <a:rPr lang="it-IT" sz="1800" dirty="0"/>
                  <a:t> in </a:t>
                </a:r>
                <a:r>
                  <a:rPr lang="it-IT" sz="1800" dirty="0" err="1"/>
                  <a:t>memory</a:t>
                </a:r>
                <a:endParaRPr lang="it-IT" sz="1800" dirty="0"/>
              </a:p>
              <a:p>
                <a:r>
                  <a:rPr lang="it-IT" sz="1800" dirty="0"/>
                  <a:t>Time and </a:t>
                </a:r>
                <a:r>
                  <a:rPr lang="it-IT" sz="1800" dirty="0" err="1"/>
                  <a:t>memory</a:t>
                </a:r>
                <a:r>
                  <a:rPr lang="it-IT" sz="1800" dirty="0"/>
                  <a:t> </a:t>
                </a:r>
                <a14:m>
                  <m:oMath xmlns:m="http://schemas.openxmlformats.org/officeDocument/2006/math">
                    <m:nary>
                      <m:naryPr>
                        <m:chr m:val="∑"/>
                        <m:ctrlPr>
                          <a:rPr lang="it-IT" sz="1800" i="1" smtClean="0">
                            <a:latin typeface="Cambria Math" panose="02040503050406030204" pitchFamily="18" charset="0"/>
                          </a:rPr>
                        </m:ctrlPr>
                      </m:naryPr>
                      <m:sub>
                        <m:r>
                          <m:rPr>
                            <m:brk m:alnAt="23"/>
                          </m:rPr>
                          <a:rPr lang="it-IT" sz="1800" b="0" i="1" smtClean="0">
                            <a:latin typeface="Cambria Math" panose="02040503050406030204" pitchFamily="18" charset="0"/>
                          </a:rPr>
                          <m:t>𝑝</m:t>
                        </m:r>
                        <m:r>
                          <a:rPr lang="it-IT" sz="1800" b="0" i="1" smtClean="0">
                            <a:latin typeface="Cambria Math" panose="02040503050406030204" pitchFamily="18" charset="0"/>
                          </a:rPr>
                          <m:t>=1</m:t>
                        </m:r>
                      </m:sub>
                      <m:sup>
                        <m:r>
                          <a:rPr lang="it-IT" sz="1800" b="0" i="1" smtClean="0">
                            <a:latin typeface="Cambria Math" panose="02040503050406030204" pitchFamily="18" charset="0"/>
                          </a:rPr>
                          <m:t>𝑑</m:t>
                        </m:r>
                      </m:sup>
                      <m:e>
                        <m:sSup>
                          <m:sSupPr>
                            <m:ctrlPr>
                              <a:rPr lang="it-IT" sz="1800" i="1" smtClean="0">
                                <a:latin typeface="Cambria Math" panose="02040503050406030204" pitchFamily="18" charset="0"/>
                              </a:rPr>
                            </m:ctrlPr>
                          </m:sSupPr>
                          <m:e>
                            <m:r>
                              <a:rPr lang="it-IT" sz="1800" b="0" i="1" smtClean="0">
                                <a:latin typeface="Cambria Math" panose="02040503050406030204" pitchFamily="18" charset="0"/>
                              </a:rPr>
                              <m:t>𝑏</m:t>
                            </m:r>
                          </m:e>
                          <m:sup>
                            <m:r>
                              <a:rPr lang="it-IT" sz="1800" b="0" i="1" smtClean="0">
                                <a:latin typeface="Cambria Math" panose="02040503050406030204" pitchFamily="18" charset="0"/>
                              </a:rPr>
                              <m:t>𝑝</m:t>
                            </m:r>
                          </m:sup>
                        </m:sSup>
                      </m:e>
                    </m:nary>
                    <m:r>
                      <a:rPr lang="it-IT" sz="1800" i="1" smtClean="0">
                        <a:latin typeface="Cambria Math" panose="02040503050406030204" pitchFamily="18" charset="0"/>
                        <a:ea typeface="Cambria Math" panose="02040503050406030204" pitchFamily="18" charset="0"/>
                      </a:rPr>
                      <m:t>≈</m:t>
                    </m:r>
                    <m:sSup>
                      <m:sSupPr>
                        <m:ctrlPr>
                          <a:rPr lang="it-IT" sz="1800" i="1" smtClean="0">
                            <a:latin typeface="Cambria Math" panose="02040503050406030204" pitchFamily="18" charset="0"/>
                            <a:ea typeface="Cambria Math" panose="02040503050406030204" pitchFamily="18" charset="0"/>
                          </a:rPr>
                        </m:ctrlPr>
                      </m:sSupPr>
                      <m:e>
                        <m:r>
                          <a:rPr lang="it-IT" sz="1800" b="0" i="1" smtClean="0">
                            <a:latin typeface="Cambria Math" panose="02040503050406030204" pitchFamily="18" charset="0"/>
                            <a:ea typeface="Cambria Math" panose="02040503050406030204" pitchFamily="18" charset="0"/>
                          </a:rPr>
                          <m:t>𝑏</m:t>
                        </m:r>
                      </m:e>
                      <m:sup>
                        <m:r>
                          <a:rPr lang="it-IT" sz="1800" b="0" i="1" smtClean="0">
                            <a:latin typeface="Cambria Math" panose="02040503050406030204" pitchFamily="18" charset="0"/>
                            <a:ea typeface="Cambria Math" panose="02040503050406030204" pitchFamily="18" charset="0"/>
                          </a:rPr>
                          <m:t>𝑑</m:t>
                        </m:r>
                        <m:r>
                          <a:rPr lang="it-IT" sz="1800" b="0" i="1" smtClean="0">
                            <a:latin typeface="Cambria Math" panose="02040503050406030204" pitchFamily="18" charset="0"/>
                            <a:ea typeface="Cambria Math" panose="02040503050406030204" pitchFamily="18" charset="0"/>
                          </a:rPr>
                          <m:t>+1</m:t>
                        </m:r>
                      </m:sup>
                    </m:sSup>
                  </m:oMath>
                </a14:m>
                <a:endParaRPr lang="it-IT" sz="1800" dirty="0"/>
              </a:p>
              <a:p>
                <a:pPr marL="0" indent="0">
                  <a:buNone/>
                </a:pPr>
                <a:endParaRPr lang="it-IT" sz="1800" dirty="0"/>
              </a:p>
              <a:p>
                <a:pPr marL="0" indent="0">
                  <a:buNone/>
                </a:pPr>
                <a:endParaRPr lang="it-IT" sz="24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0">
                <a:blip r:embed="rId2"/>
                <a:stretch>
                  <a:fillRect l="-928" t="-1961"/>
                </a:stretch>
              </a:blipFill>
            </p:spPr>
            <p:txBody>
              <a:bodyPr/>
              <a:lstStyle/>
              <a:p>
                <a:r>
                  <a:rPr lang="it-IT">
                    <a:noFill/>
                  </a:rPr>
                  <a:t> </a:t>
                </a:r>
              </a:p>
            </p:txBody>
          </p:sp>
        </mc:Fallback>
      </mc:AlternateContent>
      <p:pic>
        <p:nvPicPr>
          <p:cNvPr id="4" name="Immagine 3"/>
          <p:cNvPicPr>
            <a:picLocks noChangeAspect="1"/>
          </p:cNvPicPr>
          <p:nvPr/>
        </p:nvPicPr>
        <p:blipFill>
          <a:blip r:embed="rId3"/>
          <a:stretch>
            <a:fillRect/>
          </a:stretch>
        </p:blipFill>
        <p:spPr>
          <a:xfrm>
            <a:off x="3929691" y="2638269"/>
            <a:ext cx="4317564" cy="764497"/>
          </a:xfrm>
          <a:prstGeom prst="rect">
            <a:avLst/>
          </a:prstGeom>
        </p:spPr>
      </p:pic>
      <p:pic>
        <p:nvPicPr>
          <p:cNvPr id="5" name="Immagine 4"/>
          <p:cNvPicPr>
            <a:picLocks noChangeAspect="1"/>
          </p:cNvPicPr>
          <p:nvPr/>
        </p:nvPicPr>
        <p:blipFill>
          <a:blip r:embed="rId4"/>
          <a:stretch>
            <a:fillRect/>
          </a:stretch>
        </p:blipFill>
        <p:spPr>
          <a:xfrm>
            <a:off x="5785683" y="4152275"/>
            <a:ext cx="6406317" cy="2705726"/>
          </a:xfrm>
          <a:prstGeom prst="rect">
            <a:avLst/>
          </a:prstGeom>
        </p:spPr>
      </p:pic>
    </p:spTree>
    <p:extLst>
      <p:ext uri="{BB962C8B-B14F-4D97-AF65-F5344CB8AC3E}">
        <p14:creationId xmlns:p14="http://schemas.microsoft.com/office/powerpoint/2010/main" val="4164807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Uniform-cost</a:t>
            </a:r>
            <a:r>
              <a:rPr lang="it-IT" dirty="0"/>
              <a:t> </a:t>
            </a:r>
            <a:r>
              <a:rPr lang="it-IT" dirty="0" err="1"/>
              <a:t>search</a:t>
            </a:r>
            <a:endParaRPr lang="it-IT"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a:bodyPr>
              <a:lstStyle/>
              <a:p>
                <a:pPr marL="0" indent="0">
                  <a:buNone/>
                </a:pPr>
                <a:r>
                  <a:rPr lang="it-IT" sz="2400" dirty="0"/>
                  <a:t>Instead of </a:t>
                </a:r>
                <a:r>
                  <a:rPr lang="it-IT" sz="2400" dirty="0" err="1"/>
                  <a:t>expanding</a:t>
                </a:r>
                <a:r>
                  <a:rPr lang="it-IT" sz="2400" dirty="0"/>
                  <a:t> the </a:t>
                </a:r>
                <a:r>
                  <a:rPr lang="it-IT" sz="2400" dirty="0" err="1"/>
                  <a:t>shallowest</a:t>
                </a:r>
                <a:r>
                  <a:rPr lang="it-IT" sz="2400" dirty="0"/>
                  <a:t> </a:t>
                </a:r>
                <a:r>
                  <a:rPr lang="it-IT" sz="2400" dirty="0" err="1"/>
                  <a:t>node</a:t>
                </a:r>
                <a:r>
                  <a:rPr lang="it-IT" sz="2400" dirty="0"/>
                  <a:t>, </a:t>
                </a:r>
                <a:r>
                  <a:rPr lang="it-IT" sz="2400" dirty="0" err="1"/>
                  <a:t>expands</a:t>
                </a:r>
                <a:r>
                  <a:rPr lang="it-IT" sz="2400" dirty="0"/>
                  <a:t> the </a:t>
                </a:r>
                <a:r>
                  <a:rPr lang="it-IT" sz="2400" dirty="0" err="1"/>
                  <a:t>node</a:t>
                </a:r>
                <a:r>
                  <a:rPr lang="it-IT" sz="2400" dirty="0"/>
                  <a:t> with the </a:t>
                </a:r>
                <a:r>
                  <a:rPr lang="it-IT" sz="2400" dirty="0" err="1"/>
                  <a:t>lowest</a:t>
                </a:r>
                <a:r>
                  <a:rPr lang="it-IT" sz="2400" dirty="0"/>
                  <a:t> path </a:t>
                </a:r>
                <a:r>
                  <a:rPr lang="it-IT" sz="2400" dirty="0" err="1"/>
                  <a:t>cost</a:t>
                </a:r>
                <a:r>
                  <a:rPr lang="it-IT" sz="2400" dirty="0"/>
                  <a:t>.</a:t>
                </a:r>
              </a:p>
              <a:p>
                <a:pPr marL="0" indent="0">
                  <a:buNone/>
                </a:pPr>
                <a:r>
                  <a:rPr lang="it-IT" sz="2400" dirty="0" err="1"/>
                  <a:t>Identical</a:t>
                </a:r>
                <a:r>
                  <a:rPr lang="it-IT" sz="2400" dirty="0"/>
                  <a:t> to </a:t>
                </a:r>
                <a:r>
                  <a:rPr lang="it-IT" sz="2400" dirty="0" err="1"/>
                  <a:t>breadth</a:t>
                </a:r>
                <a:r>
                  <a:rPr lang="it-IT" sz="2400" dirty="0"/>
                  <a:t>-first if c=</a:t>
                </a:r>
                <a:r>
                  <a:rPr lang="it-IT" sz="2400" dirty="0" err="1"/>
                  <a:t>const</a:t>
                </a:r>
                <a:r>
                  <a:rPr lang="it-IT" sz="2400" dirty="0"/>
                  <a:t>.</a:t>
                </a:r>
              </a:p>
              <a:p>
                <a:pPr marL="0" indent="0">
                  <a:buNone/>
                </a:pPr>
                <a:r>
                  <a:rPr lang="it-IT" sz="2400" dirty="0"/>
                  <a:t>To </a:t>
                </a:r>
                <a:r>
                  <a:rPr lang="it-IT" sz="2400" dirty="0" err="1"/>
                  <a:t>avoid</a:t>
                </a:r>
                <a:r>
                  <a:rPr lang="it-IT" sz="2400" dirty="0"/>
                  <a:t> infinite </a:t>
                </a:r>
                <a:r>
                  <a:rPr lang="it-IT" sz="2400" dirty="0" err="1"/>
                  <a:t>loops</a:t>
                </a:r>
                <a:r>
                  <a:rPr lang="it-IT" sz="2400" dirty="0"/>
                  <a:t> c</a:t>
                </a:r>
                <a14:m>
                  <m:oMath xmlns:m="http://schemas.openxmlformats.org/officeDocument/2006/math">
                    <m:r>
                      <a:rPr lang="it-IT" sz="2400" i="1" smtClean="0">
                        <a:latin typeface="Cambria Math" panose="02040503050406030204" pitchFamily="18" charset="0"/>
                        <a:ea typeface="Cambria Math" panose="02040503050406030204" pitchFamily="18" charset="0"/>
                      </a:rPr>
                      <m:t>≥</m:t>
                    </m:r>
                    <m:r>
                      <a:rPr lang="it-IT" sz="2400" i="1" smtClean="0">
                        <a:latin typeface="Cambria Math" panose="02040503050406030204" pitchFamily="18" charset="0"/>
                        <a:ea typeface="Cambria Math" panose="02040503050406030204" pitchFamily="18" charset="0"/>
                      </a:rPr>
                      <m:t>𝜖</m:t>
                    </m:r>
                    <m:r>
                      <a:rPr lang="it-IT" sz="2400" b="0" i="1" smtClean="0">
                        <a:latin typeface="Cambria Math" panose="02040503050406030204" pitchFamily="18" charset="0"/>
                        <a:ea typeface="Cambria Math" panose="02040503050406030204" pitchFamily="18" charset="0"/>
                      </a:rPr>
                      <m:t>&gt;0</m:t>
                    </m:r>
                  </m:oMath>
                </a14:m>
                <a:endParaRPr lang="it-IT" sz="2400" b="0" dirty="0">
                  <a:ea typeface="Cambria Math" panose="02040503050406030204" pitchFamily="18" charset="0"/>
                </a:endParaRPr>
              </a:p>
              <a:p>
                <a:pPr marL="0" indent="0">
                  <a:buNone/>
                </a:pPr>
                <a:r>
                  <a:rPr lang="it-IT" sz="2400" dirty="0"/>
                  <a:t>Under that </a:t>
                </a:r>
                <a:r>
                  <a:rPr lang="it-IT" sz="2400" dirty="0" err="1"/>
                  <a:t>condition</a:t>
                </a:r>
                <a:r>
                  <a:rPr lang="it-IT" sz="2400" dirty="0"/>
                  <a:t> it </a:t>
                </a:r>
                <a:r>
                  <a:rPr lang="it-IT" sz="2400" dirty="0" err="1"/>
                  <a:t>is</a:t>
                </a:r>
                <a:r>
                  <a:rPr lang="it-IT" sz="2400" dirty="0"/>
                  <a:t> complete and </a:t>
                </a:r>
                <a:r>
                  <a:rPr lang="it-IT" sz="2400" dirty="0" err="1"/>
                  <a:t>optimal</a:t>
                </a:r>
                <a:endParaRPr lang="it-IT" sz="2400" dirty="0"/>
              </a:p>
              <a:p>
                <a:pPr marL="0" indent="0">
                  <a:buNone/>
                </a:pPr>
                <a:endParaRPr lang="it-IT" sz="2400" dirty="0"/>
              </a:p>
              <a:p>
                <a:pPr marL="0" indent="0">
                  <a:buNone/>
                </a:pPr>
                <a:r>
                  <a:rPr lang="it-IT" sz="2400" dirty="0"/>
                  <a:t>If C* </a:t>
                </a:r>
                <a:r>
                  <a:rPr lang="it-IT" sz="2400" dirty="0" err="1"/>
                  <a:t>is</a:t>
                </a:r>
                <a:r>
                  <a:rPr lang="it-IT" sz="2400" dirty="0"/>
                  <a:t> the </a:t>
                </a:r>
                <a:r>
                  <a:rPr lang="it-IT" sz="2400" dirty="0" err="1"/>
                  <a:t>cost</a:t>
                </a:r>
                <a:r>
                  <a:rPr lang="it-IT" sz="2400" dirty="0"/>
                  <a:t> of the </a:t>
                </a:r>
                <a:r>
                  <a:rPr lang="it-IT" sz="2400" dirty="0" err="1"/>
                  <a:t>optimal</a:t>
                </a:r>
                <a:r>
                  <a:rPr lang="it-IT" sz="2400" dirty="0"/>
                  <a:t> </a:t>
                </a:r>
                <a:r>
                  <a:rPr lang="it-IT" sz="2400" dirty="0" err="1"/>
                  <a:t>solution</a:t>
                </a:r>
                <a:r>
                  <a:rPr lang="it-IT" sz="2400" dirty="0"/>
                  <a:t>, </a:t>
                </a:r>
              </a:p>
              <a:p>
                <a:pPr marL="0" indent="0">
                  <a:buNone/>
                </a:pPr>
                <a:r>
                  <a:rPr lang="it-IT" sz="2400" dirty="0"/>
                  <a:t>time and </a:t>
                </a:r>
                <a:r>
                  <a:rPr lang="it-IT" sz="2400" dirty="0" err="1"/>
                  <a:t>memory</a:t>
                </a:r>
                <a:r>
                  <a:rPr lang="it-IT" sz="2400" dirty="0"/>
                  <a:t> </a:t>
                </a:r>
                <a:r>
                  <a:rPr lang="it-IT" sz="2400" dirty="0" err="1"/>
                  <a:t>needed</a:t>
                </a:r>
                <a:r>
                  <a:rPr lang="it-IT" sz="2400" dirty="0"/>
                  <a:t> scale as:  </a:t>
                </a:r>
                <a14:m>
                  <m:oMath xmlns:m="http://schemas.openxmlformats.org/officeDocument/2006/math">
                    <m:sSup>
                      <m:sSupPr>
                        <m:ctrlPr>
                          <a:rPr lang="it-IT" sz="2400" i="1" smtClean="0">
                            <a:latin typeface="Cambria Math" panose="02040503050406030204" pitchFamily="18" charset="0"/>
                          </a:rPr>
                        </m:ctrlPr>
                      </m:sSupPr>
                      <m:e>
                        <m:r>
                          <a:rPr lang="it-IT" sz="2400" b="0" i="1" smtClean="0">
                            <a:latin typeface="Cambria Math" panose="02040503050406030204" pitchFamily="18" charset="0"/>
                          </a:rPr>
                          <m:t>𝑏</m:t>
                        </m:r>
                      </m:e>
                      <m:sup>
                        <m:r>
                          <a:rPr lang="it-IT" sz="2400" b="0" i="1" smtClean="0">
                            <a:latin typeface="Cambria Math" panose="02040503050406030204" pitchFamily="18" charset="0"/>
                          </a:rPr>
                          <m:t>𝐶</m:t>
                        </m:r>
                        <m:r>
                          <a:rPr lang="it-IT" sz="2400" b="0" i="1" smtClean="0">
                            <a:latin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𝜖</m:t>
                        </m:r>
                      </m:sup>
                    </m:sSup>
                  </m:oMath>
                </a14:m>
                <a:endParaRPr lang="it-IT" sz="24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0">
                <a:blip r:embed="rId2"/>
                <a:stretch>
                  <a:fillRect l="-928" t="-1961"/>
                </a:stretch>
              </a:blipFill>
            </p:spPr>
            <p:txBody>
              <a:bodyPr/>
              <a:lstStyle/>
              <a:p>
                <a:r>
                  <a:rPr lang="it-IT">
                    <a:noFill/>
                  </a:rPr>
                  <a:t> </a:t>
                </a:r>
              </a:p>
            </p:txBody>
          </p:sp>
        </mc:Fallback>
      </mc:AlternateContent>
    </p:spTree>
    <p:extLst>
      <p:ext uri="{BB962C8B-B14F-4D97-AF65-F5344CB8AC3E}">
        <p14:creationId xmlns:p14="http://schemas.microsoft.com/office/powerpoint/2010/main" val="242360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Depth-first </a:t>
            </a:r>
            <a:r>
              <a:rPr lang="it-IT" dirty="0" err="1"/>
              <a:t>search</a:t>
            </a:r>
            <a:endParaRPr lang="it-IT" dirty="0"/>
          </a:p>
        </p:txBody>
      </p:sp>
      <p:pic>
        <p:nvPicPr>
          <p:cNvPr id="4" name="Segnaposto contenuto 3"/>
          <p:cNvPicPr>
            <a:picLocks noGrp="1" noChangeAspect="1"/>
          </p:cNvPicPr>
          <p:nvPr>
            <p:ph idx="1"/>
          </p:nvPr>
        </p:nvPicPr>
        <p:blipFill>
          <a:blip r:embed="rId2"/>
          <a:stretch>
            <a:fillRect/>
          </a:stretch>
        </p:blipFill>
        <p:spPr>
          <a:xfrm>
            <a:off x="771993" y="1772412"/>
            <a:ext cx="5462300" cy="5085588"/>
          </a:xfrm>
          <a:prstGeom prst="rect">
            <a:avLst/>
          </a:prstGeom>
        </p:spPr>
      </p:pic>
      <mc:AlternateContent xmlns:mc="http://schemas.openxmlformats.org/markup-compatibility/2006" xmlns:a14="http://schemas.microsoft.com/office/drawing/2010/main">
        <mc:Choice Requires="a14">
          <p:sp>
            <p:nvSpPr>
              <p:cNvPr id="5" name="CasellaDiTesto 4"/>
              <p:cNvSpPr txBox="1"/>
              <p:nvPr/>
            </p:nvSpPr>
            <p:spPr>
              <a:xfrm>
                <a:off x="6790544" y="2428407"/>
                <a:ext cx="5034583" cy="3416320"/>
              </a:xfrm>
              <a:prstGeom prst="rect">
                <a:avLst/>
              </a:prstGeom>
              <a:noFill/>
            </p:spPr>
            <p:txBody>
              <a:bodyPr wrap="none" rtlCol="0">
                <a:spAutoFit/>
              </a:bodyPr>
              <a:lstStyle/>
              <a:p>
                <a:r>
                  <a:rPr lang="it-IT" dirty="0"/>
                  <a:t>All </a:t>
                </a:r>
                <a:r>
                  <a:rPr lang="it-IT" dirty="0" err="1"/>
                  <a:t>nodes</a:t>
                </a:r>
                <a:r>
                  <a:rPr lang="it-IT" dirty="0"/>
                  <a:t> not </a:t>
                </a:r>
                <a:r>
                  <a:rPr lang="it-IT" dirty="0" err="1"/>
                  <a:t>leading</a:t>
                </a:r>
                <a:r>
                  <a:rPr lang="it-IT" dirty="0"/>
                  <a:t> to a goal can be </a:t>
                </a:r>
                <a:r>
                  <a:rPr lang="it-IT" dirty="0" err="1"/>
                  <a:t>removed</a:t>
                </a:r>
                <a:r>
                  <a:rPr lang="it-IT" dirty="0"/>
                  <a:t> </a:t>
                </a:r>
              </a:p>
              <a:p>
                <a:r>
                  <a:rPr lang="it-IT" dirty="0"/>
                  <a:t>from </a:t>
                </a:r>
                <a:r>
                  <a:rPr lang="it-IT" dirty="0" err="1"/>
                  <a:t>memory</a:t>
                </a:r>
                <a:r>
                  <a:rPr lang="it-IT" dirty="0"/>
                  <a:t>. </a:t>
                </a:r>
              </a:p>
              <a:p>
                <a:endParaRPr lang="it-IT" dirty="0"/>
              </a:p>
              <a:p>
                <a:r>
                  <a:rPr lang="it-IT" dirty="0"/>
                  <a:t>Memory </a:t>
                </a:r>
                <a:r>
                  <a:rPr lang="it-IT" dirty="0" err="1"/>
                  <a:t>needed</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b m (if all </a:t>
                </a:r>
                <a:r>
                  <a:rPr lang="it-IT" dirty="0" err="1"/>
                  <a:t>successors</a:t>
                </a:r>
                <a:r>
                  <a:rPr lang="it-IT" dirty="0"/>
                  <a:t> </a:t>
                </a:r>
              </a:p>
              <a:p>
                <a:r>
                  <a:rPr lang="it-IT" dirty="0"/>
                  <a:t>are </a:t>
                </a:r>
                <a:r>
                  <a:rPr lang="it-IT" dirty="0" err="1"/>
                  <a:t>generated</a:t>
                </a:r>
                <a:r>
                  <a:rPr lang="it-IT" dirty="0"/>
                  <a:t> but not </a:t>
                </a:r>
                <a:r>
                  <a:rPr lang="it-IT" dirty="0" err="1"/>
                  <a:t>expanded</a:t>
                </a:r>
                <a:r>
                  <a:rPr lang="it-IT" dirty="0"/>
                  <a:t>)</a:t>
                </a:r>
              </a:p>
              <a:p>
                <a:endParaRPr lang="it-IT" dirty="0"/>
              </a:p>
              <a:p>
                <a:r>
                  <a:rPr lang="it-IT" dirty="0"/>
                  <a:t>Time </a:t>
                </a:r>
                <a:r>
                  <a:rPr lang="it-IT" dirty="0" err="1"/>
                  <a:t>needed</a:t>
                </a:r>
                <a:r>
                  <a:rPr lang="it-IT" dirty="0"/>
                  <a:t>: </a:t>
                </a:r>
                <a:r>
                  <a:rPr lang="it-IT" dirty="0" err="1"/>
                  <a:t>worst</a:t>
                </a:r>
                <a:r>
                  <a:rPr lang="it-IT" dirty="0"/>
                  <a:t> case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 </m:t>
                    </m:r>
                    <m:sSup>
                      <m:sSupPr>
                        <m:ctrlPr>
                          <a:rPr lang="it-IT" b="0"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𝑏</m:t>
                        </m:r>
                      </m:e>
                      <m:sup>
                        <m:r>
                          <a:rPr lang="it-IT" b="0" i="1" smtClean="0">
                            <a:latin typeface="Cambria Math" panose="02040503050406030204" pitchFamily="18" charset="0"/>
                            <a:ea typeface="Cambria Math" panose="02040503050406030204" pitchFamily="18" charset="0"/>
                          </a:rPr>
                          <m:t>𝑚</m:t>
                        </m:r>
                      </m:sup>
                    </m:sSup>
                  </m:oMath>
                </a14:m>
                <a:r>
                  <a:rPr lang="it-IT" dirty="0"/>
                  <a:t> where m (maximum</a:t>
                </a:r>
              </a:p>
              <a:p>
                <a:r>
                  <a:rPr lang="it-IT" dirty="0" err="1"/>
                  <a:t>depth</a:t>
                </a:r>
                <a:r>
                  <a:rPr lang="it-IT" dirty="0"/>
                  <a:t>) can be much </a:t>
                </a:r>
                <a:r>
                  <a:rPr lang="it-IT" dirty="0" err="1"/>
                  <a:t>larger</a:t>
                </a:r>
                <a:r>
                  <a:rPr lang="it-IT" dirty="0"/>
                  <a:t> than d (</a:t>
                </a:r>
                <a:r>
                  <a:rPr lang="it-IT" dirty="0" err="1"/>
                  <a:t>depth</a:t>
                </a:r>
                <a:r>
                  <a:rPr lang="it-IT" dirty="0"/>
                  <a:t> of the first</a:t>
                </a:r>
              </a:p>
              <a:p>
                <a:r>
                  <a:rPr lang="it-IT" dirty="0" err="1"/>
                  <a:t>solution</a:t>
                </a:r>
                <a:r>
                  <a:rPr lang="it-IT" dirty="0"/>
                  <a:t>)</a:t>
                </a:r>
              </a:p>
              <a:p>
                <a:endParaRPr lang="it-IT" dirty="0"/>
              </a:p>
              <a:p>
                <a:r>
                  <a:rPr lang="it-IT" dirty="0"/>
                  <a:t>It </a:t>
                </a:r>
                <a:r>
                  <a:rPr lang="it-IT" dirty="0" err="1"/>
                  <a:t>is</a:t>
                </a:r>
                <a:r>
                  <a:rPr lang="it-IT" dirty="0"/>
                  <a:t> not complete (if m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m:t>
                    </m:r>
                  </m:oMath>
                </a14:m>
                <a:endParaRPr lang="it-IT" b="0" dirty="0">
                  <a:ea typeface="Cambria Math" panose="02040503050406030204" pitchFamily="18" charset="0"/>
                </a:endParaRPr>
              </a:p>
              <a:p>
                <a:r>
                  <a:rPr lang="it-IT" dirty="0"/>
                  <a:t>It </a:t>
                </a:r>
                <a:r>
                  <a:rPr lang="it-IT" dirty="0" err="1"/>
                  <a:t>is</a:t>
                </a:r>
                <a:r>
                  <a:rPr lang="it-IT" dirty="0"/>
                  <a:t> not </a:t>
                </a:r>
                <a:r>
                  <a:rPr lang="it-IT" dirty="0" err="1"/>
                  <a:t>optimal</a:t>
                </a:r>
                <a:endParaRPr lang="it-IT" dirty="0"/>
              </a:p>
            </p:txBody>
          </p:sp>
        </mc:Choice>
        <mc:Fallback xmlns="">
          <p:sp>
            <p:nvSpPr>
              <p:cNvPr id="5" name="CasellaDiTesto 4"/>
              <p:cNvSpPr txBox="1">
                <a:spLocks noRot="1" noChangeAspect="1" noMove="1" noResize="1" noEditPoints="1" noAdjustHandles="1" noChangeArrowheads="1" noChangeShapeType="1" noTextEdit="1"/>
              </p:cNvSpPr>
              <p:nvPr/>
            </p:nvSpPr>
            <p:spPr>
              <a:xfrm>
                <a:off x="6790544" y="2428407"/>
                <a:ext cx="5034583" cy="3416320"/>
              </a:xfrm>
              <a:prstGeom prst="rect">
                <a:avLst/>
              </a:prstGeom>
              <a:blipFill rotWithShape="0">
                <a:blip r:embed="rId3"/>
                <a:stretch>
                  <a:fillRect l="-1090" t="-891" r="-121" b="-1783"/>
                </a:stretch>
              </a:blipFill>
            </p:spPr>
            <p:txBody>
              <a:bodyPr/>
              <a:lstStyle/>
              <a:p>
                <a:r>
                  <a:rPr lang="it-IT">
                    <a:noFill/>
                  </a:rPr>
                  <a:t> </a:t>
                </a:r>
              </a:p>
            </p:txBody>
          </p:sp>
        </mc:Fallback>
      </mc:AlternateContent>
    </p:spTree>
    <p:extLst>
      <p:ext uri="{BB962C8B-B14F-4D97-AF65-F5344CB8AC3E}">
        <p14:creationId xmlns:p14="http://schemas.microsoft.com/office/powerpoint/2010/main" val="403700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Depth-</a:t>
            </a:r>
            <a:r>
              <a:rPr lang="it-IT" dirty="0" err="1"/>
              <a:t>limited</a:t>
            </a:r>
            <a:r>
              <a:rPr lang="it-IT" dirty="0"/>
              <a:t> </a:t>
            </a:r>
            <a:r>
              <a:rPr lang="it-IT" dirty="0" err="1"/>
              <a:t>search</a:t>
            </a:r>
            <a:endParaRPr lang="it-IT"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lstStyle/>
              <a:p>
                <a:pPr marL="0" indent="0">
                  <a:buNone/>
                </a:pPr>
                <a:endParaRPr lang="it-IT" dirty="0"/>
              </a:p>
              <a:p>
                <a:pPr marL="0" indent="0">
                  <a:buNone/>
                </a:pPr>
                <a:r>
                  <a:rPr lang="it-IT" dirty="0"/>
                  <a:t>It </a:t>
                </a:r>
                <a:r>
                  <a:rPr lang="it-IT" dirty="0" err="1"/>
                  <a:t>is</a:t>
                </a:r>
                <a:r>
                  <a:rPr lang="it-IT" dirty="0"/>
                  <a:t> a </a:t>
                </a:r>
                <a:r>
                  <a:rPr lang="it-IT" dirty="0" err="1"/>
                  <a:t>depth</a:t>
                </a:r>
                <a:r>
                  <a:rPr lang="it-IT" dirty="0"/>
                  <a:t>-first </a:t>
                </a:r>
                <a:r>
                  <a:rPr lang="it-IT" dirty="0" err="1"/>
                  <a:t>search</a:t>
                </a:r>
                <a:r>
                  <a:rPr lang="it-IT" dirty="0"/>
                  <a:t> with a </a:t>
                </a:r>
                <a:r>
                  <a:rPr lang="it-IT" dirty="0" err="1"/>
                  <a:t>pre-determined</a:t>
                </a:r>
                <a:r>
                  <a:rPr lang="it-IT" dirty="0"/>
                  <a:t> </a:t>
                </a:r>
                <a:r>
                  <a:rPr lang="it-IT" dirty="0" err="1"/>
                  <a:t>depth</a:t>
                </a:r>
                <a:r>
                  <a:rPr lang="it-IT" dirty="0"/>
                  <a:t> </a:t>
                </a:r>
                <a:r>
                  <a:rPr lang="it-IT" dirty="0" err="1"/>
                  <a:t>limit</a:t>
                </a:r>
                <a:r>
                  <a:rPr lang="it-IT" dirty="0"/>
                  <a:t> </a:t>
                </a:r>
                <a14:m>
                  <m:oMath xmlns:m="http://schemas.openxmlformats.org/officeDocument/2006/math">
                    <m:r>
                      <a:rPr lang="it-IT" b="0" i="1" smtClean="0">
                        <a:latin typeface="Cambria Math" panose="02040503050406030204" pitchFamily="18" charset="0"/>
                      </a:rPr>
                      <m:t>𝑙</m:t>
                    </m:r>
                  </m:oMath>
                </a14:m>
                <a:endParaRPr lang="it-IT" i="1" dirty="0"/>
              </a:p>
              <a:p>
                <a:pPr marL="0" indent="0">
                  <a:buNone/>
                </a:pPr>
                <a:r>
                  <a:rPr lang="it-IT" dirty="0"/>
                  <a:t>Memory </a:t>
                </a:r>
                <a:r>
                  <a:rPr lang="it-IT" dirty="0" err="1"/>
                  <a:t>needed</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𝑏</m:t>
                    </m:r>
                    <m:r>
                      <a:rPr lang="it-IT" b="0" i="1" smtClean="0">
                        <a:latin typeface="Cambria Math" panose="02040503050406030204" pitchFamily="18" charset="0"/>
                        <a:ea typeface="Cambria Math" panose="02040503050406030204" pitchFamily="18" charset="0"/>
                      </a:rPr>
                      <m:t> </m:t>
                    </m:r>
                    <m:r>
                      <a:rPr lang="it-IT" b="0" i="1" smtClean="0">
                        <a:latin typeface="Cambria Math" panose="02040503050406030204" pitchFamily="18" charset="0"/>
                        <a:ea typeface="Cambria Math" panose="02040503050406030204" pitchFamily="18" charset="0"/>
                      </a:rPr>
                      <m:t>𝑙</m:t>
                    </m:r>
                  </m:oMath>
                </a14:m>
                <a:endParaRPr lang="it-IT" dirty="0"/>
              </a:p>
              <a:p>
                <a:pPr marL="0" indent="0">
                  <a:buNone/>
                </a:pPr>
                <a:r>
                  <a:rPr lang="it-IT" dirty="0"/>
                  <a:t>Time </a:t>
                </a:r>
                <a:r>
                  <a:rPr lang="it-IT" dirty="0" err="1"/>
                  <a:t>needed</a:t>
                </a:r>
                <a:r>
                  <a:rPr lang="it-IT" dirty="0"/>
                  <a:t> </a:t>
                </a:r>
                <a14:m>
                  <m:oMath xmlns:m="http://schemas.openxmlformats.org/officeDocument/2006/math">
                    <m:r>
                      <a:rPr lang="it-IT" i="1" smtClean="0">
                        <a:latin typeface="Cambria Math" panose="02040503050406030204" pitchFamily="18" charset="0"/>
                        <a:ea typeface="Cambria Math" panose="02040503050406030204" pitchFamily="18" charset="0"/>
                      </a:rPr>
                      <m:t>~</m:t>
                    </m:r>
                    <m:sSup>
                      <m:sSupPr>
                        <m:ctrlPr>
                          <a:rPr lang="it-IT" i="1" smtClean="0">
                            <a:latin typeface="Cambria Math" panose="02040503050406030204" pitchFamily="18" charset="0"/>
                            <a:ea typeface="Cambria Math" panose="02040503050406030204" pitchFamily="18" charset="0"/>
                          </a:rPr>
                        </m:ctrlPr>
                      </m:sSupPr>
                      <m:e>
                        <m:r>
                          <a:rPr lang="it-IT" b="0" i="1" smtClean="0">
                            <a:latin typeface="Cambria Math" panose="02040503050406030204" pitchFamily="18" charset="0"/>
                            <a:ea typeface="Cambria Math" panose="02040503050406030204" pitchFamily="18" charset="0"/>
                          </a:rPr>
                          <m:t>𝑏</m:t>
                        </m:r>
                      </m:e>
                      <m:sup>
                        <m:r>
                          <a:rPr lang="it-IT" b="0" i="1" smtClean="0">
                            <a:latin typeface="Cambria Math" panose="02040503050406030204" pitchFamily="18" charset="0"/>
                            <a:ea typeface="Cambria Math" panose="02040503050406030204" pitchFamily="18" charset="0"/>
                          </a:rPr>
                          <m:t>𝑙</m:t>
                        </m:r>
                      </m:sup>
                    </m:sSup>
                  </m:oMath>
                </a14:m>
                <a:endParaRPr lang="it-IT" dirty="0"/>
              </a:p>
              <a:p>
                <a:pPr marL="0" indent="0">
                  <a:buNone/>
                </a:pPr>
                <a:r>
                  <a:rPr lang="it-IT" dirty="0"/>
                  <a:t>It </a:t>
                </a:r>
                <a:r>
                  <a:rPr lang="it-IT" dirty="0" err="1"/>
                  <a:t>is</a:t>
                </a:r>
                <a:r>
                  <a:rPr lang="it-IT" dirty="0"/>
                  <a:t> not complete (if </a:t>
                </a:r>
                <a14:m>
                  <m:oMath xmlns:m="http://schemas.openxmlformats.org/officeDocument/2006/math">
                    <m:r>
                      <a:rPr lang="it-IT" b="0" i="1" smtClean="0">
                        <a:latin typeface="Cambria Math" panose="02040503050406030204" pitchFamily="18" charset="0"/>
                      </a:rPr>
                      <m:t>𝑙</m:t>
                    </m:r>
                    <m:r>
                      <a:rPr lang="it-IT" b="0" i="1" smtClean="0">
                        <a:latin typeface="Cambria Math" panose="02040503050406030204" pitchFamily="18" charset="0"/>
                        <a:ea typeface="Cambria Math" panose="02040503050406030204" pitchFamily="18" charset="0"/>
                      </a:rPr>
                      <m:t>&lt;</m:t>
                    </m:r>
                    <m:r>
                      <a:rPr lang="it-IT" b="0" i="1" smtClean="0">
                        <a:latin typeface="Cambria Math" panose="02040503050406030204" pitchFamily="18" charset="0"/>
                        <a:ea typeface="Cambria Math" panose="02040503050406030204" pitchFamily="18" charset="0"/>
                      </a:rPr>
                      <m:t>𝑑</m:t>
                    </m:r>
                    <m:r>
                      <a:rPr lang="it-IT" b="0" i="1" smtClean="0">
                        <a:latin typeface="Cambria Math" panose="02040503050406030204" pitchFamily="18" charset="0"/>
                        <a:ea typeface="Cambria Math" panose="02040503050406030204" pitchFamily="18" charset="0"/>
                      </a:rPr>
                      <m:t>)</m:t>
                    </m:r>
                  </m:oMath>
                </a14:m>
                <a:endParaRPr lang="it-IT" dirty="0"/>
              </a:p>
              <a:p>
                <a:pPr marL="0" indent="0">
                  <a:buNone/>
                </a:pPr>
                <a:r>
                  <a:rPr lang="it-IT" dirty="0"/>
                  <a:t>It </a:t>
                </a:r>
                <a:r>
                  <a:rPr lang="it-IT" dirty="0" err="1"/>
                  <a:t>is</a:t>
                </a:r>
                <a:r>
                  <a:rPr lang="it-IT" dirty="0"/>
                  <a:t> not </a:t>
                </a:r>
                <a:r>
                  <a:rPr lang="it-IT" dirty="0" err="1"/>
                  <a:t>optimal</a:t>
                </a:r>
                <a:endParaRPr lang="it-IT"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0">
                <a:blip r:embed="rId2"/>
                <a:stretch>
                  <a:fillRect l="-1217"/>
                </a:stretch>
              </a:blipFill>
            </p:spPr>
            <p:txBody>
              <a:bodyPr/>
              <a:lstStyle/>
              <a:p>
                <a:r>
                  <a:rPr lang="it-IT">
                    <a:noFill/>
                  </a:rPr>
                  <a:t> </a:t>
                </a:r>
              </a:p>
            </p:txBody>
          </p:sp>
        </mc:Fallback>
      </mc:AlternateContent>
    </p:spTree>
    <p:extLst>
      <p:ext uri="{BB962C8B-B14F-4D97-AF65-F5344CB8AC3E}">
        <p14:creationId xmlns:p14="http://schemas.microsoft.com/office/powerpoint/2010/main" val="2942578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Iterative </a:t>
            </a:r>
            <a:r>
              <a:rPr lang="it-IT" dirty="0" err="1"/>
              <a:t>deepening</a:t>
            </a:r>
            <a:r>
              <a:rPr lang="it-IT" dirty="0"/>
              <a:t> </a:t>
            </a:r>
            <a:r>
              <a:rPr lang="it-IT" dirty="0" err="1"/>
              <a:t>depth</a:t>
            </a:r>
            <a:r>
              <a:rPr lang="it-IT" dirty="0"/>
              <a:t>-first </a:t>
            </a:r>
            <a:r>
              <a:rPr lang="it-IT" dirty="0" err="1"/>
              <a:t>search</a:t>
            </a:r>
            <a:endParaRPr lang="it-IT" dirty="0"/>
          </a:p>
        </p:txBody>
      </p:sp>
      <p:pic>
        <p:nvPicPr>
          <p:cNvPr id="4" name="Segnaposto contenuto 3"/>
          <p:cNvPicPr>
            <a:picLocks noGrp="1" noChangeAspect="1"/>
          </p:cNvPicPr>
          <p:nvPr>
            <p:ph idx="1"/>
          </p:nvPr>
        </p:nvPicPr>
        <p:blipFill>
          <a:blip r:embed="rId2"/>
          <a:stretch>
            <a:fillRect/>
          </a:stretch>
        </p:blipFill>
        <p:spPr>
          <a:xfrm>
            <a:off x="3110459" y="1825625"/>
            <a:ext cx="5277452" cy="5009788"/>
          </a:xfrm>
          <a:prstGeom prst="rect">
            <a:avLst/>
          </a:prstGeom>
        </p:spPr>
      </p:pic>
    </p:spTree>
    <p:extLst>
      <p:ext uri="{BB962C8B-B14F-4D97-AF65-F5344CB8AC3E}">
        <p14:creationId xmlns:p14="http://schemas.microsoft.com/office/powerpoint/2010/main" val="536036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contenuto 2"/>
              <p:cNvSpPr>
                <a:spLocks noGrp="1"/>
              </p:cNvSpPr>
              <p:nvPr>
                <p:ph idx="1"/>
              </p:nvPr>
            </p:nvSpPr>
            <p:spPr>
              <a:xfrm>
                <a:off x="838200" y="644577"/>
                <a:ext cx="10515600" cy="5532386"/>
              </a:xfrm>
            </p:spPr>
            <p:txBody>
              <a:bodyPr>
                <a:normAutofit/>
              </a:bodyPr>
              <a:lstStyle/>
              <a:p>
                <a:pPr marL="0" indent="0">
                  <a:buNone/>
                </a:pPr>
                <a:r>
                  <a:rPr lang="it-IT" sz="2000" dirty="0"/>
                  <a:t>The </a:t>
                </a:r>
                <a:r>
                  <a:rPr lang="it-IT" sz="2000" dirty="0" err="1"/>
                  <a:t>limit</a:t>
                </a:r>
                <a:r>
                  <a:rPr lang="it-IT" sz="2000" dirty="0"/>
                  <a:t> l </a:t>
                </a:r>
                <a:r>
                  <a:rPr lang="it-IT" sz="2000" dirty="0" err="1"/>
                  <a:t>is</a:t>
                </a:r>
                <a:r>
                  <a:rPr lang="it-IT" sz="2000" dirty="0"/>
                  <a:t> </a:t>
                </a:r>
                <a:r>
                  <a:rPr lang="it-IT" sz="2000" dirty="0" err="1"/>
                  <a:t>gradually</a:t>
                </a:r>
                <a:r>
                  <a:rPr lang="it-IT" sz="2000" dirty="0"/>
                  <a:t> </a:t>
                </a:r>
                <a:r>
                  <a:rPr lang="it-IT" sz="2000" dirty="0" err="1"/>
                  <a:t>increased</a:t>
                </a:r>
                <a:r>
                  <a:rPr lang="it-IT" sz="2000" dirty="0"/>
                  <a:t> </a:t>
                </a:r>
                <a:r>
                  <a:rPr lang="it-IT" sz="2000" dirty="0" err="1"/>
                  <a:t>till</a:t>
                </a:r>
                <a:r>
                  <a:rPr lang="it-IT" sz="2000" dirty="0"/>
                  <a:t> a </a:t>
                </a:r>
                <a:r>
                  <a:rPr lang="it-IT" sz="2000" dirty="0" err="1"/>
                  <a:t>solution</a:t>
                </a:r>
                <a:r>
                  <a:rPr lang="it-IT" sz="2000" dirty="0"/>
                  <a:t> </a:t>
                </a:r>
                <a:r>
                  <a:rPr lang="it-IT" sz="2000" dirty="0" err="1"/>
                  <a:t>is</a:t>
                </a:r>
                <a:r>
                  <a:rPr lang="it-IT" sz="2000" dirty="0"/>
                  <a:t> found.</a:t>
                </a:r>
              </a:p>
              <a:p>
                <a:pPr marL="0" indent="0">
                  <a:buNone/>
                </a:pPr>
                <a:r>
                  <a:rPr lang="it-IT" sz="2000" dirty="0" err="1"/>
                  <a:t>States</a:t>
                </a:r>
                <a:r>
                  <a:rPr lang="it-IT" sz="2000" dirty="0"/>
                  <a:t> are </a:t>
                </a:r>
                <a:r>
                  <a:rPr lang="it-IT" sz="2000" dirty="0" err="1"/>
                  <a:t>generated</a:t>
                </a:r>
                <a:r>
                  <a:rPr lang="it-IT" sz="2000" dirty="0"/>
                  <a:t> more than once, if b </a:t>
                </a:r>
                <a:r>
                  <a:rPr lang="it-IT" sz="2000" dirty="0" err="1"/>
                  <a:t>is</a:t>
                </a:r>
                <a:r>
                  <a:rPr lang="it-IT" sz="2000" dirty="0"/>
                  <a:t> more or less </a:t>
                </a:r>
                <a:r>
                  <a:rPr lang="it-IT" sz="2000" dirty="0" err="1"/>
                  <a:t>constant</a:t>
                </a:r>
                <a:r>
                  <a:rPr lang="it-IT" sz="2000" dirty="0"/>
                  <a:t> most of the </a:t>
                </a:r>
                <a:r>
                  <a:rPr lang="it-IT" sz="2000" dirty="0" err="1"/>
                  <a:t>nodes</a:t>
                </a:r>
                <a:r>
                  <a:rPr lang="it-IT" sz="2000" dirty="0"/>
                  <a:t> are </a:t>
                </a:r>
                <a:r>
                  <a:rPr lang="it-IT" sz="2000" dirty="0" err="1"/>
                  <a:t>at</a:t>
                </a:r>
                <a:r>
                  <a:rPr lang="it-IT" sz="2000" dirty="0"/>
                  <a:t> the bottom </a:t>
                </a:r>
                <a:r>
                  <a:rPr lang="it-IT" sz="2000" dirty="0" err="1"/>
                  <a:t>level</a:t>
                </a:r>
                <a:r>
                  <a:rPr lang="it-IT" sz="2000" dirty="0"/>
                  <a:t>.</a:t>
                </a:r>
              </a:p>
              <a:p>
                <a:pPr marL="0" indent="0">
                  <a:buNone/>
                </a:pPr>
                <a:r>
                  <a:rPr lang="it-IT" sz="2000" dirty="0"/>
                  <a:t>Memory </a:t>
                </a:r>
                <a:r>
                  <a:rPr lang="it-IT" sz="2000" dirty="0" err="1"/>
                  <a:t>needed</a:t>
                </a:r>
                <a:r>
                  <a:rPr lang="it-IT" sz="2000" dirty="0"/>
                  <a:t>: </a:t>
                </a:r>
                <a14:m>
                  <m:oMath xmlns:m="http://schemas.openxmlformats.org/officeDocument/2006/math">
                    <m:r>
                      <a:rPr lang="it-IT" sz="200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 </m:t>
                    </m:r>
                    <m:r>
                      <a:rPr lang="it-IT" sz="2000" b="0" i="1" smtClean="0">
                        <a:latin typeface="Cambria Math" panose="02040503050406030204" pitchFamily="18" charset="0"/>
                        <a:ea typeface="Cambria Math" panose="02040503050406030204" pitchFamily="18" charset="0"/>
                      </a:rPr>
                      <m:t>𝑏</m:t>
                    </m:r>
                    <m:r>
                      <a:rPr lang="it-IT" sz="2000" b="0" i="1" smtClean="0">
                        <a:latin typeface="Cambria Math" panose="02040503050406030204" pitchFamily="18" charset="0"/>
                        <a:ea typeface="Cambria Math" panose="02040503050406030204" pitchFamily="18" charset="0"/>
                      </a:rPr>
                      <m:t> </m:t>
                    </m:r>
                    <m:r>
                      <a:rPr lang="it-IT" sz="2000" b="0" i="1" smtClean="0">
                        <a:latin typeface="Cambria Math" panose="02040503050406030204" pitchFamily="18" charset="0"/>
                        <a:ea typeface="Cambria Math" panose="02040503050406030204" pitchFamily="18" charset="0"/>
                      </a:rPr>
                      <m:t>𝑑</m:t>
                    </m:r>
                  </m:oMath>
                </a14:m>
                <a:endParaRPr lang="it-IT" sz="2000" dirty="0"/>
              </a:p>
              <a:p>
                <a:pPr marL="0" indent="0">
                  <a:buNone/>
                </a:pPr>
                <a:r>
                  <a:rPr lang="it-IT" sz="2000" dirty="0"/>
                  <a:t>Time </a:t>
                </a:r>
                <a:r>
                  <a:rPr lang="it-IT" sz="2000" dirty="0" err="1"/>
                  <a:t>needed</a:t>
                </a:r>
                <a:r>
                  <a:rPr lang="it-IT" sz="2000" dirty="0"/>
                  <a:t>: </a:t>
                </a:r>
                <a14:m>
                  <m:oMath xmlns:m="http://schemas.openxmlformats.org/officeDocument/2006/math">
                    <m:r>
                      <a:rPr lang="it-IT" sz="2000" i="1" smtClean="0">
                        <a:latin typeface="Cambria Math" panose="02040503050406030204" pitchFamily="18" charset="0"/>
                        <a:ea typeface="Cambria Math" panose="02040503050406030204" pitchFamily="18" charset="0"/>
                      </a:rPr>
                      <m:t>~</m:t>
                    </m:r>
                    <m:sSup>
                      <m:sSupPr>
                        <m:ctrlPr>
                          <a:rPr lang="it-IT" sz="2000" i="1" smtClean="0">
                            <a:latin typeface="Cambria Math" panose="02040503050406030204" pitchFamily="18" charset="0"/>
                            <a:ea typeface="Cambria Math" panose="02040503050406030204" pitchFamily="18" charset="0"/>
                          </a:rPr>
                        </m:ctrlPr>
                      </m:sSupPr>
                      <m:e>
                        <m:r>
                          <a:rPr lang="it-IT" sz="2000" b="0" i="1" smtClean="0">
                            <a:latin typeface="Cambria Math" panose="02040503050406030204" pitchFamily="18" charset="0"/>
                            <a:ea typeface="Cambria Math" panose="02040503050406030204" pitchFamily="18" charset="0"/>
                          </a:rPr>
                          <m:t>𝑏</m:t>
                        </m:r>
                      </m:e>
                      <m:sup>
                        <m:r>
                          <a:rPr lang="it-IT" sz="2000" b="0" i="1" smtClean="0">
                            <a:latin typeface="Cambria Math" panose="02040503050406030204" pitchFamily="18" charset="0"/>
                            <a:ea typeface="Cambria Math" panose="02040503050406030204" pitchFamily="18" charset="0"/>
                          </a:rPr>
                          <m:t>𝑑</m:t>
                        </m:r>
                      </m:sup>
                    </m:sSup>
                  </m:oMath>
                </a14:m>
                <a:endParaRPr lang="it-IT" sz="2000" dirty="0"/>
              </a:p>
              <a:p>
                <a:pPr marL="0" indent="0">
                  <a:buNone/>
                </a:pPr>
                <a:endParaRPr lang="it-IT" sz="2000" dirty="0"/>
              </a:p>
              <a:p>
                <a:pPr marL="0" indent="0">
                  <a:buNone/>
                </a:pPr>
                <a:r>
                  <a:rPr lang="it-IT" sz="2000" dirty="0"/>
                  <a:t>It </a:t>
                </a:r>
                <a:r>
                  <a:rPr lang="it-IT" sz="2000" dirty="0" err="1"/>
                  <a:t>is</a:t>
                </a:r>
                <a:r>
                  <a:rPr lang="it-IT" sz="2000" dirty="0"/>
                  <a:t> complete IF </a:t>
                </a:r>
                <a14:m>
                  <m:oMath xmlns:m="http://schemas.openxmlformats.org/officeDocument/2006/math">
                    <m:r>
                      <a:rPr lang="it-IT" sz="2000" b="0" i="1" smtClean="0">
                        <a:latin typeface="Cambria Math" panose="02040503050406030204" pitchFamily="18" charset="0"/>
                      </a:rPr>
                      <m:t>𝑏</m:t>
                    </m:r>
                    <m:r>
                      <a:rPr lang="it-IT" sz="2000" b="0" i="1" smtClean="0">
                        <a:latin typeface="Cambria Math" panose="02040503050406030204" pitchFamily="18" charset="0"/>
                        <a:ea typeface="Cambria Math" panose="02040503050406030204" pitchFamily="18" charset="0"/>
                      </a:rPr>
                      <m:t>&lt;∞</m:t>
                    </m:r>
                  </m:oMath>
                </a14:m>
                <a:endParaRPr lang="it-IT" sz="2000" dirty="0"/>
              </a:p>
              <a:p>
                <a:pPr marL="0" indent="0">
                  <a:buNone/>
                </a:pPr>
                <a:r>
                  <a:rPr lang="it-IT" sz="2000" dirty="0"/>
                  <a:t>It </a:t>
                </a:r>
                <a:r>
                  <a:rPr lang="it-IT" sz="2000" dirty="0" err="1"/>
                  <a:t>is</a:t>
                </a:r>
                <a:r>
                  <a:rPr lang="it-IT" sz="2000" dirty="0"/>
                  <a:t> </a:t>
                </a:r>
                <a:r>
                  <a:rPr lang="it-IT" sz="2000" dirty="0" err="1"/>
                  <a:t>optimal</a:t>
                </a:r>
                <a:r>
                  <a:rPr lang="it-IT" sz="2000" dirty="0"/>
                  <a:t> IF </a:t>
                </a:r>
                <a14:m>
                  <m:oMath xmlns:m="http://schemas.openxmlformats.org/officeDocument/2006/math">
                    <m:r>
                      <a:rPr lang="it-IT" sz="2000" b="0" i="1" smtClean="0">
                        <a:latin typeface="Cambria Math" panose="02040503050406030204" pitchFamily="18" charset="0"/>
                      </a:rPr>
                      <m:t>𝑐</m:t>
                    </m:r>
                    <m:r>
                      <a:rPr lang="it-IT" sz="2000" b="0" i="1" smtClean="0">
                        <a:latin typeface="Cambria Math" panose="02040503050406030204" pitchFamily="18" charset="0"/>
                      </a:rPr>
                      <m:t>(</m:t>
                    </m:r>
                    <m:r>
                      <a:rPr lang="it-IT" sz="2000" b="0" i="1" smtClean="0">
                        <a:latin typeface="Cambria Math" panose="02040503050406030204" pitchFamily="18" charset="0"/>
                      </a:rPr>
                      <m:t>𝑛</m:t>
                    </m:r>
                    <m:r>
                      <a:rPr lang="it-IT" sz="2000" b="0" i="1" smtClean="0">
                        <a:latin typeface="Cambria Math" panose="02040503050406030204" pitchFamily="18" charset="0"/>
                      </a:rPr>
                      <m:t>+1)≥</m:t>
                    </m:r>
                    <m:r>
                      <a:rPr lang="it-IT" sz="2000" b="0" i="1" smtClean="0">
                        <a:latin typeface="Cambria Math" panose="02040503050406030204" pitchFamily="18" charset="0"/>
                        <a:ea typeface="Cambria Math" panose="02040503050406030204" pitchFamily="18" charset="0"/>
                      </a:rPr>
                      <m:t>𝑐</m:t>
                    </m:r>
                    <m:r>
                      <a:rPr lang="it-IT" sz="2000" b="0" i="1" smtClean="0">
                        <a:latin typeface="Cambria Math" panose="02040503050406030204" pitchFamily="18" charset="0"/>
                        <a:ea typeface="Cambria Math" panose="02040503050406030204" pitchFamily="18" charset="0"/>
                      </a:rPr>
                      <m:t>(</m:t>
                    </m:r>
                    <m:r>
                      <a:rPr lang="it-IT" sz="2000" b="0" i="1" smtClean="0">
                        <a:latin typeface="Cambria Math" panose="02040503050406030204" pitchFamily="18" charset="0"/>
                        <a:ea typeface="Cambria Math" panose="02040503050406030204" pitchFamily="18" charset="0"/>
                      </a:rPr>
                      <m:t>𝑛</m:t>
                    </m:r>
                    <m:r>
                      <a:rPr lang="it-IT" sz="2000" b="0" i="1" smtClean="0">
                        <a:latin typeface="Cambria Math" panose="02040503050406030204" pitchFamily="18" charset="0"/>
                        <a:ea typeface="Cambria Math" panose="02040503050406030204" pitchFamily="18" charset="0"/>
                      </a:rPr>
                      <m:t>)</m:t>
                    </m:r>
                  </m:oMath>
                </a14:m>
                <a:endParaRPr lang="it-IT" sz="2000" dirty="0"/>
              </a:p>
              <a:p>
                <a:pPr marL="0" indent="0">
                  <a:buNone/>
                </a:pPr>
                <a:endParaRPr lang="it-IT" sz="2000" dirty="0"/>
              </a:p>
              <a:p>
                <a:pPr marL="0" indent="0">
                  <a:buNone/>
                </a:pPr>
                <a:r>
                  <a:rPr lang="it-IT" sz="2000" dirty="0"/>
                  <a:t>Best </a:t>
                </a:r>
                <a:r>
                  <a:rPr lang="it-IT" sz="2000" dirty="0" err="1"/>
                  <a:t>strategy</a:t>
                </a:r>
                <a:r>
                  <a:rPr lang="it-IT" sz="2000" dirty="0"/>
                  <a:t> to </a:t>
                </a:r>
                <a:r>
                  <a:rPr lang="it-IT" sz="2000" dirty="0" err="1"/>
                  <a:t>explore</a:t>
                </a:r>
                <a:r>
                  <a:rPr lang="it-IT" sz="2000" dirty="0"/>
                  <a:t> large state </a:t>
                </a:r>
                <a:r>
                  <a:rPr lang="it-IT" sz="2000" dirty="0" err="1"/>
                  <a:t>spaces</a:t>
                </a:r>
                <a:r>
                  <a:rPr lang="it-IT" sz="2000" dirty="0"/>
                  <a:t> if the </a:t>
                </a:r>
                <a:r>
                  <a:rPr lang="it-IT" sz="2000" dirty="0" err="1"/>
                  <a:t>depth</a:t>
                </a:r>
                <a:r>
                  <a:rPr lang="it-IT" sz="2000" dirty="0"/>
                  <a:t> </a:t>
                </a:r>
                <a:r>
                  <a:rPr lang="it-IT" sz="2000" dirty="0" err="1"/>
                  <a:t>at</a:t>
                </a:r>
                <a:r>
                  <a:rPr lang="it-IT" sz="2000" dirty="0"/>
                  <a:t> which the </a:t>
                </a:r>
                <a:r>
                  <a:rPr lang="it-IT" sz="2000" dirty="0" err="1"/>
                  <a:t>solution</a:t>
                </a:r>
                <a:r>
                  <a:rPr lang="it-IT" sz="2000" dirty="0"/>
                  <a:t> </a:t>
                </a:r>
                <a:r>
                  <a:rPr lang="it-IT" sz="2000" dirty="0" err="1"/>
                  <a:t>is</a:t>
                </a:r>
                <a:r>
                  <a:rPr lang="it-IT" sz="2000" dirty="0"/>
                  <a:t> </a:t>
                </a:r>
                <a:r>
                  <a:rPr lang="it-IT" sz="2000" dirty="0" err="1"/>
                  <a:t>located</a:t>
                </a:r>
                <a:r>
                  <a:rPr lang="it-IT" sz="2000" dirty="0"/>
                  <a:t> </a:t>
                </a:r>
                <a:r>
                  <a:rPr lang="it-IT" sz="2000" dirty="0" err="1"/>
                  <a:t>is</a:t>
                </a:r>
                <a:r>
                  <a:rPr lang="it-IT" sz="2000" dirty="0"/>
                  <a:t> not known.</a:t>
                </a:r>
              </a:p>
              <a:p>
                <a:endParaRPr lang="it-IT" dirty="0"/>
              </a:p>
              <a:p>
                <a:r>
                  <a:rPr lang="it-IT" sz="2000" i="1" dirty="0"/>
                  <a:t>An alternative </a:t>
                </a:r>
                <a:r>
                  <a:rPr lang="it-IT" sz="2000" i="1" dirty="0" err="1"/>
                  <a:t>strategy</a:t>
                </a:r>
                <a:r>
                  <a:rPr lang="it-IT" sz="2000" i="1" dirty="0"/>
                  <a:t> of </a:t>
                </a:r>
                <a:r>
                  <a:rPr lang="it-IT" sz="2000" i="1" dirty="0" err="1"/>
                  <a:t>increasing</a:t>
                </a:r>
                <a:r>
                  <a:rPr lang="it-IT" sz="2000" i="1" dirty="0"/>
                  <a:t> path-</a:t>
                </a:r>
                <a:r>
                  <a:rPr lang="it-IT" sz="2000" i="1" dirty="0" err="1"/>
                  <a:t>cost</a:t>
                </a:r>
                <a:r>
                  <a:rPr lang="it-IT" sz="2000" i="1" dirty="0"/>
                  <a:t> </a:t>
                </a:r>
                <a:r>
                  <a:rPr lang="it-IT" sz="2000" i="1" dirty="0" err="1"/>
                  <a:t>limits</a:t>
                </a:r>
                <a:r>
                  <a:rPr lang="it-IT" sz="2000" i="1" dirty="0"/>
                  <a:t> can be </a:t>
                </a:r>
                <a:r>
                  <a:rPr lang="it-IT" sz="2000" i="1" dirty="0" err="1"/>
                  <a:t>formulated</a:t>
                </a:r>
                <a:r>
                  <a:rPr lang="it-IT" sz="2000" i="1" dirty="0"/>
                  <a:t>. It </a:t>
                </a:r>
                <a:r>
                  <a:rPr lang="it-IT" sz="2000" i="1" dirty="0" err="1"/>
                  <a:t>is</a:t>
                </a:r>
                <a:r>
                  <a:rPr lang="it-IT" sz="2000" i="1" dirty="0"/>
                  <a:t> not very </a:t>
                </a:r>
                <a:r>
                  <a:rPr lang="it-IT" sz="2000" i="1" dirty="0" err="1"/>
                  <a:t>efficent</a:t>
                </a:r>
                <a:r>
                  <a:rPr lang="it-IT" sz="2000" i="1" dirty="0"/>
                  <a:t>, but it </a:t>
                </a:r>
                <a:r>
                  <a:rPr lang="it-IT" sz="2000" i="1" dirty="0" err="1"/>
                  <a:t>constitutes</a:t>
                </a:r>
                <a:r>
                  <a:rPr lang="it-IT" sz="2000" i="1" dirty="0"/>
                  <a:t> the first </a:t>
                </a:r>
                <a:r>
                  <a:rPr lang="it-IT" sz="2000" i="1" dirty="0" err="1"/>
                  <a:t>step</a:t>
                </a:r>
                <a:r>
                  <a:rPr lang="it-IT" sz="2000" i="1" dirty="0"/>
                  <a:t> of the </a:t>
                </a:r>
                <a:r>
                  <a:rPr lang="it-IT" sz="2000" i="1" dirty="0" err="1"/>
                  <a:t>informed</a:t>
                </a:r>
                <a:r>
                  <a:rPr lang="it-IT" sz="2000" i="1" dirty="0"/>
                  <a:t> </a:t>
                </a:r>
                <a:r>
                  <a:rPr lang="it-IT" sz="2000" i="1" dirty="0" err="1"/>
                  <a:t>search</a:t>
                </a:r>
                <a:r>
                  <a:rPr lang="it-IT" sz="2000" i="1" dirty="0"/>
                  <a:t> A*</a:t>
                </a: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xfrm>
                <a:off x="838200" y="644577"/>
                <a:ext cx="10515600" cy="5532386"/>
              </a:xfrm>
              <a:blipFill rotWithShape="0">
                <a:blip r:embed="rId2"/>
                <a:stretch>
                  <a:fillRect l="-638" t="-1213" r="-290"/>
                </a:stretch>
              </a:blipFill>
            </p:spPr>
            <p:txBody>
              <a:bodyPr/>
              <a:lstStyle/>
              <a:p>
                <a:r>
                  <a:rPr lang="it-IT">
                    <a:noFill/>
                  </a:rPr>
                  <a:t> </a:t>
                </a:r>
              </a:p>
            </p:txBody>
          </p:sp>
        </mc:Fallback>
      </mc:AlternateContent>
    </p:spTree>
    <p:extLst>
      <p:ext uri="{BB962C8B-B14F-4D97-AF65-F5344CB8AC3E}">
        <p14:creationId xmlns:p14="http://schemas.microsoft.com/office/powerpoint/2010/main" val="362380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solidFill>
            <a:schemeClr val="accent5">
              <a:lumMod val="20000"/>
              <a:lumOff val="80000"/>
            </a:schemeClr>
          </a:solidFill>
        </p:spPr>
        <p:txBody>
          <a:bodyPr/>
          <a:lstStyle/>
          <a:p>
            <a:pPr algn="ctr"/>
            <a:r>
              <a:rPr lang="it-IT" dirty="0" err="1"/>
              <a:t>Intelligent</a:t>
            </a:r>
            <a:r>
              <a:rPr lang="it-IT" dirty="0"/>
              <a:t> agents</a:t>
            </a:r>
          </a:p>
        </p:txBody>
      </p:sp>
      <p:pic>
        <p:nvPicPr>
          <p:cNvPr id="5" name="Immagin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532" y="2012428"/>
            <a:ext cx="8100935" cy="4556776"/>
          </a:xfrm>
          <a:prstGeom prst="rect">
            <a:avLst/>
          </a:prstGeom>
        </p:spPr>
      </p:pic>
    </p:spTree>
    <p:extLst>
      <p:ext uri="{BB962C8B-B14F-4D97-AF65-F5344CB8AC3E}">
        <p14:creationId xmlns:p14="http://schemas.microsoft.com/office/powerpoint/2010/main" val="39310263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Bidirectional</a:t>
            </a:r>
            <a:r>
              <a:rPr lang="it-IT" dirty="0"/>
              <a:t> </a:t>
            </a:r>
            <a:r>
              <a:rPr lang="it-IT" dirty="0" err="1"/>
              <a:t>search</a:t>
            </a:r>
            <a:endParaRPr lang="it-IT" dirty="0"/>
          </a:p>
        </p:txBody>
      </p:sp>
      <p:pic>
        <p:nvPicPr>
          <p:cNvPr id="4" name="Segnaposto contenuto 3"/>
          <p:cNvPicPr>
            <a:picLocks noGrp="1" noChangeAspect="1"/>
          </p:cNvPicPr>
          <p:nvPr>
            <p:ph idx="1"/>
          </p:nvPr>
        </p:nvPicPr>
        <p:blipFill>
          <a:blip r:embed="rId2"/>
          <a:stretch>
            <a:fillRect/>
          </a:stretch>
        </p:blipFill>
        <p:spPr>
          <a:xfrm>
            <a:off x="2613417" y="1971207"/>
            <a:ext cx="6343206" cy="2007963"/>
          </a:xfrm>
          <a:prstGeom prst="rect">
            <a:avLst/>
          </a:prstGeom>
        </p:spPr>
      </p:pic>
      <mc:AlternateContent xmlns:mc="http://schemas.openxmlformats.org/markup-compatibility/2006" xmlns:a14="http://schemas.microsoft.com/office/drawing/2010/main">
        <mc:Choice Requires="a14">
          <p:sp>
            <p:nvSpPr>
              <p:cNvPr id="5" name="CasellaDiTesto 4"/>
              <p:cNvSpPr txBox="1"/>
              <p:nvPr/>
            </p:nvSpPr>
            <p:spPr>
              <a:xfrm>
                <a:off x="3350301" y="4579495"/>
                <a:ext cx="4657750" cy="656655"/>
              </a:xfrm>
              <a:prstGeom prst="rect">
                <a:avLst/>
              </a:prstGeom>
              <a:noFill/>
            </p:spPr>
            <p:txBody>
              <a:bodyPr wrap="none" rtlCol="0">
                <a:spAutoFit/>
              </a:bodyPr>
              <a:lstStyle/>
              <a:p>
                <a:r>
                  <a:rPr lang="it-IT" dirty="0"/>
                  <a:t>Idea: </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𝑏</m:t>
                        </m:r>
                      </m:e>
                      <m:sup>
                        <m:r>
                          <a:rPr lang="it-IT" b="0" i="1" smtClean="0">
                            <a:latin typeface="Cambria Math" panose="02040503050406030204" pitchFamily="18" charset="0"/>
                          </a:rPr>
                          <m:t>𝑑</m:t>
                        </m:r>
                        <m:r>
                          <a:rPr lang="it-IT" b="0" i="1" smtClean="0">
                            <a:latin typeface="Cambria Math" panose="02040503050406030204" pitchFamily="18" charset="0"/>
                          </a:rPr>
                          <m:t>/2</m:t>
                        </m:r>
                      </m:sup>
                    </m:sSup>
                  </m:oMath>
                </a14:m>
                <a:r>
                  <a:rPr lang="it-IT" dirty="0"/>
                  <a:t>+</a:t>
                </a:r>
                <a14:m>
                  <m:oMath xmlns:m="http://schemas.openxmlformats.org/officeDocument/2006/math">
                    <m:sSup>
                      <m:sSupPr>
                        <m:ctrlPr>
                          <a:rPr lang="it-IT" i="1" smtClean="0">
                            <a:latin typeface="Cambria Math" panose="02040503050406030204" pitchFamily="18" charset="0"/>
                          </a:rPr>
                        </m:ctrlPr>
                      </m:sSupPr>
                      <m:e>
                        <m:r>
                          <a:rPr lang="it-IT" b="0" i="1" smtClean="0">
                            <a:latin typeface="Cambria Math" panose="02040503050406030204" pitchFamily="18" charset="0"/>
                          </a:rPr>
                          <m:t>𝑏</m:t>
                        </m:r>
                      </m:e>
                      <m:sup>
                        <m:r>
                          <a:rPr lang="it-IT" b="0" i="1" smtClean="0">
                            <a:latin typeface="Cambria Math" panose="02040503050406030204" pitchFamily="18" charset="0"/>
                          </a:rPr>
                          <m:t>𝑑</m:t>
                        </m:r>
                        <m:r>
                          <a:rPr lang="it-IT" b="0" i="1" smtClean="0">
                            <a:latin typeface="Cambria Math" panose="02040503050406030204" pitchFamily="18" charset="0"/>
                          </a:rPr>
                          <m:t>/2</m:t>
                        </m:r>
                      </m:sup>
                    </m:sSup>
                  </m:oMath>
                </a14:m>
                <a:r>
                  <a:rPr lang="it-IT" dirty="0"/>
                  <a:t> &lt;&lt; </a:t>
                </a:r>
                <a14:m>
                  <m:oMath xmlns:m="http://schemas.openxmlformats.org/officeDocument/2006/math">
                    <m:sSup>
                      <m:sSupPr>
                        <m:ctrlPr>
                          <a:rPr lang="it-IT" i="1" dirty="0" smtClean="0">
                            <a:latin typeface="Cambria Math" panose="02040503050406030204" pitchFamily="18" charset="0"/>
                          </a:rPr>
                        </m:ctrlPr>
                      </m:sSupPr>
                      <m:e>
                        <m:r>
                          <a:rPr lang="it-IT" b="0" i="1" dirty="0" smtClean="0">
                            <a:latin typeface="Cambria Math" panose="02040503050406030204" pitchFamily="18" charset="0"/>
                          </a:rPr>
                          <m:t>𝑏</m:t>
                        </m:r>
                      </m:e>
                      <m:sup>
                        <m:r>
                          <a:rPr lang="it-IT" b="0" i="1" dirty="0" smtClean="0">
                            <a:latin typeface="Cambria Math" panose="02040503050406030204" pitchFamily="18" charset="0"/>
                          </a:rPr>
                          <m:t>𝑑</m:t>
                        </m:r>
                      </m:sup>
                    </m:sSup>
                  </m:oMath>
                </a14:m>
                <a:endParaRPr lang="it-IT" dirty="0"/>
              </a:p>
              <a:p>
                <a:r>
                  <a:rPr lang="it-IT" dirty="0"/>
                  <a:t>Not </a:t>
                </a:r>
                <a:r>
                  <a:rPr lang="it-IT" dirty="0" err="1"/>
                  <a:t>always</a:t>
                </a:r>
                <a:r>
                  <a:rPr lang="it-IT" dirty="0"/>
                  <a:t> possible: the goal need to be known</a:t>
                </a:r>
              </a:p>
            </p:txBody>
          </p:sp>
        </mc:Choice>
        <mc:Fallback xmlns="">
          <p:sp>
            <p:nvSpPr>
              <p:cNvPr id="5" name="CasellaDiTesto 4"/>
              <p:cNvSpPr txBox="1">
                <a:spLocks noRot="1" noChangeAspect="1" noMove="1" noResize="1" noEditPoints="1" noAdjustHandles="1" noChangeArrowheads="1" noChangeShapeType="1" noTextEdit="1"/>
              </p:cNvSpPr>
              <p:nvPr/>
            </p:nvSpPr>
            <p:spPr>
              <a:xfrm>
                <a:off x="3350301" y="4579495"/>
                <a:ext cx="4657750" cy="656655"/>
              </a:xfrm>
              <a:prstGeom prst="rect">
                <a:avLst/>
              </a:prstGeom>
              <a:blipFill rotWithShape="0">
                <a:blip r:embed="rId3"/>
                <a:stretch>
                  <a:fillRect l="-1178" t="-2778" r="-262" b="-13889"/>
                </a:stretch>
              </a:blipFill>
            </p:spPr>
            <p:txBody>
              <a:bodyPr/>
              <a:lstStyle/>
              <a:p>
                <a:r>
                  <a:rPr lang="it-IT">
                    <a:noFill/>
                  </a:rPr>
                  <a:t> </a:t>
                </a:r>
              </a:p>
            </p:txBody>
          </p:sp>
        </mc:Fallback>
      </mc:AlternateContent>
    </p:spTree>
    <p:extLst>
      <p:ext uri="{BB962C8B-B14F-4D97-AF65-F5344CB8AC3E}">
        <p14:creationId xmlns:p14="http://schemas.microsoft.com/office/powerpoint/2010/main" val="1747542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93759-048C-4209-BC74-ADF3CAD38956}"/>
              </a:ext>
            </a:extLst>
          </p:cNvPr>
          <p:cNvSpPr>
            <a:spLocks noGrp="1"/>
          </p:cNvSpPr>
          <p:nvPr>
            <p:ph type="title"/>
          </p:nvPr>
        </p:nvSpPr>
        <p:spPr/>
        <p:txBody>
          <a:bodyPr/>
          <a:lstStyle/>
          <a:p>
            <a:pPr algn="ctr"/>
            <a:r>
              <a:rPr lang="en-US" dirty="0"/>
              <a:t>Breadth first </a:t>
            </a:r>
          </a:p>
        </p:txBody>
      </p:sp>
      <p:sp>
        <p:nvSpPr>
          <p:cNvPr id="4" name="TextBox 3">
            <a:extLst>
              <a:ext uri="{FF2B5EF4-FFF2-40B4-BE49-F238E27FC236}">
                <a16:creationId xmlns:a16="http://schemas.microsoft.com/office/drawing/2014/main" id="{C20AD8F1-C1E1-4B53-B451-F449944B3FC1}"/>
              </a:ext>
            </a:extLst>
          </p:cNvPr>
          <p:cNvSpPr txBox="1"/>
          <p:nvPr/>
        </p:nvSpPr>
        <p:spPr>
          <a:xfrm>
            <a:off x="8055429" y="2948473"/>
            <a:ext cx="2488163" cy="2585323"/>
          </a:xfrm>
          <a:prstGeom prst="rect">
            <a:avLst/>
          </a:prstGeom>
          <a:noFill/>
        </p:spPr>
        <p:txBody>
          <a:bodyPr wrap="square" rtlCol="0">
            <a:spAutoFit/>
          </a:bodyPr>
          <a:lstStyle/>
          <a:p>
            <a:r>
              <a:rPr lang="en-US" dirty="0"/>
              <a:t>We want to use a data structure that, when queried, gives us the oldest element, based on the order they were inserted. A queue is what we need in this case since it is first-in-first-out(FIFO)</a:t>
            </a:r>
          </a:p>
        </p:txBody>
      </p:sp>
      <p:pic>
        <p:nvPicPr>
          <p:cNvPr id="2050" name="Picture 2" descr="Image for post">
            <a:extLst>
              <a:ext uri="{FF2B5EF4-FFF2-40B4-BE49-F238E27FC236}">
                <a16:creationId xmlns:a16="http://schemas.microsoft.com/office/drawing/2014/main" id="{73AFEE1D-82EF-4157-889B-136F28A5FB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122" y="2514892"/>
            <a:ext cx="5830181" cy="2934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73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6E355E-4C11-44F3-834B-6EB9D329AB76}"/>
              </a:ext>
            </a:extLst>
          </p:cNvPr>
          <p:cNvSpPr txBox="1"/>
          <p:nvPr/>
        </p:nvSpPr>
        <p:spPr>
          <a:xfrm>
            <a:off x="4758613" y="549910"/>
            <a:ext cx="2674774" cy="2462213"/>
          </a:xfrm>
          <a:prstGeom prst="rect">
            <a:avLst/>
          </a:prstGeom>
          <a:noFill/>
        </p:spPr>
        <p:txBody>
          <a:bodyPr wrap="square">
            <a:spAutoFit/>
          </a:bodyPr>
          <a:lstStyle/>
          <a:p>
            <a:r>
              <a:rPr lang="en-US" sz="1100" dirty="0"/>
              <a:t>graph = {</a:t>
            </a:r>
          </a:p>
          <a:p>
            <a:r>
              <a:rPr lang="en-US" sz="1100" dirty="0"/>
              <a:t>  'A' : ['B','C'],</a:t>
            </a:r>
          </a:p>
          <a:p>
            <a:r>
              <a:rPr lang="en-US" sz="1100" dirty="0"/>
              <a:t>  'B' : ['D', 'E'],</a:t>
            </a:r>
          </a:p>
          <a:p>
            <a:r>
              <a:rPr lang="en-US" sz="1100" dirty="0"/>
              <a:t>  'C' : [],</a:t>
            </a:r>
          </a:p>
          <a:p>
            <a:r>
              <a:rPr lang="en-US" sz="1100" dirty="0"/>
              <a:t>  'D' : [],</a:t>
            </a:r>
          </a:p>
          <a:p>
            <a:r>
              <a:rPr lang="en-US" sz="1100" dirty="0"/>
              <a:t>  'E' : []</a:t>
            </a:r>
          </a:p>
          <a:p>
            <a:r>
              <a:rPr lang="en-US" sz="1100" dirty="0"/>
              <a:t>}</a:t>
            </a:r>
          </a:p>
          <a:p>
            <a:endParaRPr lang="en-US" sz="1100" dirty="0"/>
          </a:p>
          <a:p>
            <a:r>
              <a:rPr lang="en-US" sz="1100" dirty="0"/>
              <a:t>visited = []  </a:t>
            </a:r>
          </a:p>
          <a:p>
            <a:r>
              <a:rPr lang="en-US" sz="1100" dirty="0"/>
              <a:t>List to keeps track of visited nodes.</a:t>
            </a:r>
          </a:p>
          <a:p>
            <a:r>
              <a:rPr lang="en-US" sz="1100" dirty="0"/>
              <a:t>queue is a list that is used to keep track of nodes currently in the queue.</a:t>
            </a:r>
          </a:p>
          <a:p>
            <a:endParaRPr lang="en-US" sz="1100" dirty="0"/>
          </a:p>
          <a:p>
            <a:r>
              <a:rPr lang="en-US" sz="1100" dirty="0"/>
              <a:t>queue = []     #Initialize a queue</a:t>
            </a:r>
          </a:p>
        </p:txBody>
      </p:sp>
      <p:sp>
        <p:nvSpPr>
          <p:cNvPr id="5" name="TextBox 4">
            <a:extLst>
              <a:ext uri="{FF2B5EF4-FFF2-40B4-BE49-F238E27FC236}">
                <a16:creationId xmlns:a16="http://schemas.microsoft.com/office/drawing/2014/main" id="{C83C17A2-0410-449D-A3D4-DEF942004763}"/>
              </a:ext>
            </a:extLst>
          </p:cNvPr>
          <p:cNvSpPr txBox="1"/>
          <p:nvPr/>
        </p:nvSpPr>
        <p:spPr>
          <a:xfrm>
            <a:off x="4702628" y="3644501"/>
            <a:ext cx="2730759" cy="2123658"/>
          </a:xfrm>
          <a:prstGeom prst="rect">
            <a:avLst/>
          </a:prstGeom>
          <a:noFill/>
        </p:spPr>
        <p:txBody>
          <a:bodyPr wrap="square">
            <a:spAutoFit/>
          </a:bodyPr>
          <a:lstStyle/>
          <a:p>
            <a:r>
              <a:rPr lang="en-US" sz="1100" dirty="0"/>
              <a:t>def </a:t>
            </a:r>
            <a:r>
              <a:rPr lang="en-US" sz="1100" dirty="0" err="1"/>
              <a:t>bfs</a:t>
            </a:r>
            <a:r>
              <a:rPr lang="en-US" sz="1100" dirty="0"/>
              <a:t>(visited, graph, node):</a:t>
            </a:r>
          </a:p>
          <a:p>
            <a:r>
              <a:rPr lang="en-US" sz="1100" dirty="0"/>
              <a:t>    </a:t>
            </a:r>
            <a:r>
              <a:rPr lang="en-US" sz="1100" dirty="0" err="1"/>
              <a:t>visited.append</a:t>
            </a:r>
            <a:r>
              <a:rPr lang="en-US" sz="1100" dirty="0"/>
              <a:t>(node)</a:t>
            </a:r>
          </a:p>
          <a:p>
            <a:r>
              <a:rPr lang="en-US" sz="1100" dirty="0"/>
              <a:t>    </a:t>
            </a:r>
            <a:r>
              <a:rPr lang="en-US" sz="1100" dirty="0" err="1"/>
              <a:t>queue.append</a:t>
            </a:r>
            <a:r>
              <a:rPr lang="en-US" sz="1100" dirty="0"/>
              <a:t>(node)</a:t>
            </a:r>
          </a:p>
          <a:p>
            <a:r>
              <a:rPr lang="en-US" sz="1100" dirty="0"/>
              <a:t>    </a:t>
            </a:r>
          </a:p>
          <a:p>
            <a:r>
              <a:rPr lang="en-US" sz="1100" dirty="0"/>
              <a:t>    while queue:</a:t>
            </a:r>
          </a:p>
          <a:p>
            <a:r>
              <a:rPr lang="en-US" sz="1100" dirty="0"/>
              <a:t>        s = </a:t>
            </a:r>
            <a:r>
              <a:rPr lang="en-US" sz="1100" dirty="0" err="1"/>
              <a:t>queue.pop</a:t>
            </a:r>
            <a:r>
              <a:rPr lang="en-US" sz="1100" dirty="0"/>
              <a:t>(0) </a:t>
            </a:r>
          </a:p>
          <a:p>
            <a:r>
              <a:rPr lang="en-US" sz="1100" dirty="0"/>
              <a:t>        print (s, end = " ") </a:t>
            </a:r>
          </a:p>
          <a:p>
            <a:r>
              <a:rPr lang="en-US" sz="1100" dirty="0"/>
              <a:t>        </a:t>
            </a:r>
          </a:p>
          <a:p>
            <a:r>
              <a:rPr lang="en-US" sz="1100" dirty="0"/>
              <a:t>        for neighbor in graph[s]:</a:t>
            </a:r>
          </a:p>
          <a:p>
            <a:r>
              <a:rPr lang="en-US" sz="1100" dirty="0"/>
              <a:t>            if neighbor not in visited:</a:t>
            </a:r>
          </a:p>
          <a:p>
            <a:r>
              <a:rPr lang="en-US" sz="1100" dirty="0"/>
              <a:t>                </a:t>
            </a:r>
            <a:r>
              <a:rPr lang="en-US" sz="1100" dirty="0" err="1"/>
              <a:t>visited.append</a:t>
            </a:r>
            <a:r>
              <a:rPr lang="en-US" sz="1100" dirty="0"/>
              <a:t>(neighbor)</a:t>
            </a:r>
          </a:p>
          <a:p>
            <a:r>
              <a:rPr lang="en-US" sz="1100" dirty="0"/>
              <a:t>                </a:t>
            </a:r>
            <a:r>
              <a:rPr lang="en-US" sz="1100" dirty="0" err="1"/>
              <a:t>queue.append</a:t>
            </a:r>
            <a:r>
              <a:rPr lang="en-US" sz="1100" dirty="0"/>
              <a:t>(neighbor)</a:t>
            </a:r>
          </a:p>
        </p:txBody>
      </p:sp>
      <p:pic>
        <p:nvPicPr>
          <p:cNvPr id="6" name="Picture 5">
            <a:extLst>
              <a:ext uri="{FF2B5EF4-FFF2-40B4-BE49-F238E27FC236}">
                <a16:creationId xmlns:a16="http://schemas.microsoft.com/office/drawing/2014/main" id="{8A32394D-64DE-4EF6-B290-63D32FF52C17}"/>
              </a:ext>
            </a:extLst>
          </p:cNvPr>
          <p:cNvPicPr>
            <a:picLocks noChangeAspect="1"/>
          </p:cNvPicPr>
          <p:nvPr/>
        </p:nvPicPr>
        <p:blipFill>
          <a:blip r:embed="rId2"/>
          <a:stretch>
            <a:fillRect/>
          </a:stretch>
        </p:blipFill>
        <p:spPr>
          <a:xfrm>
            <a:off x="348343" y="388482"/>
            <a:ext cx="4127276" cy="1312609"/>
          </a:xfrm>
          <a:prstGeom prst="rect">
            <a:avLst/>
          </a:prstGeom>
        </p:spPr>
      </p:pic>
      <p:pic>
        <p:nvPicPr>
          <p:cNvPr id="3074" name="Picture 2" descr="Image for post">
            <a:extLst>
              <a:ext uri="{FF2B5EF4-FFF2-40B4-BE49-F238E27FC236}">
                <a16:creationId xmlns:a16="http://schemas.microsoft.com/office/drawing/2014/main" id="{F150AA29-4BA9-4EB7-AACC-0FD2BD049B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812" y="388483"/>
            <a:ext cx="4244845" cy="131260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for post">
            <a:extLst>
              <a:ext uri="{FF2B5EF4-FFF2-40B4-BE49-F238E27FC236}">
                <a16:creationId xmlns:a16="http://schemas.microsoft.com/office/drawing/2014/main" id="{619F5BC8-D830-4469-AA0E-CAFDF1B65C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343" y="2017460"/>
            <a:ext cx="4105558" cy="125447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for post">
            <a:extLst>
              <a:ext uri="{FF2B5EF4-FFF2-40B4-BE49-F238E27FC236}">
                <a16:creationId xmlns:a16="http://schemas.microsoft.com/office/drawing/2014/main" id="{B79DC7BE-96A8-4DDD-802E-56CBFAEA98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8812" y="1932704"/>
            <a:ext cx="4244845" cy="135022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for post">
            <a:extLst>
              <a:ext uri="{FF2B5EF4-FFF2-40B4-BE49-F238E27FC236}">
                <a16:creationId xmlns:a16="http://schemas.microsoft.com/office/drawing/2014/main" id="{3DB539C7-C9DD-4DD6-AD51-070D2DA87E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9011" y="3578479"/>
            <a:ext cx="4136608" cy="136846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for post">
            <a:extLst>
              <a:ext uri="{FF2B5EF4-FFF2-40B4-BE49-F238E27FC236}">
                <a16:creationId xmlns:a16="http://schemas.microsoft.com/office/drawing/2014/main" id="{0C227173-9B1C-42E2-8F07-E7FC760BDE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98813" y="3644501"/>
            <a:ext cx="4275708" cy="135022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for post">
            <a:extLst>
              <a:ext uri="{FF2B5EF4-FFF2-40B4-BE49-F238E27FC236}">
                <a16:creationId xmlns:a16="http://schemas.microsoft.com/office/drawing/2014/main" id="{A23DF624-2E7E-429C-ABFD-17B2CB0CA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343" y="5195776"/>
            <a:ext cx="4127276" cy="12916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65A37EC-3FF5-4AC1-8E53-18849AC12E26}"/>
              </a:ext>
            </a:extLst>
          </p:cNvPr>
          <p:cNvSpPr txBox="1"/>
          <p:nvPr/>
        </p:nvSpPr>
        <p:spPr>
          <a:xfrm>
            <a:off x="7819053" y="5358140"/>
            <a:ext cx="3103984" cy="646331"/>
          </a:xfrm>
          <a:prstGeom prst="rect">
            <a:avLst/>
          </a:prstGeom>
          <a:noFill/>
        </p:spPr>
        <p:txBody>
          <a:bodyPr wrap="square" rtlCol="0">
            <a:spAutoFit/>
          </a:bodyPr>
          <a:lstStyle/>
          <a:p>
            <a:r>
              <a:rPr lang="en-US" sz="1200" b="1" i="1" dirty="0">
                <a:solidFill>
                  <a:srgbClr val="40424E"/>
                </a:solidFill>
                <a:effectLst/>
                <a:latin typeface="urw-din"/>
              </a:rPr>
              <a:t>pop()</a:t>
            </a:r>
            <a:r>
              <a:rPr lang="en-US" sz="1200" b="0" i="0" dirty="0">
                <a:solidFill>
                  <a:srgbClr val="40424E"/>
                </a:solidFill>
                <a:effectLst/>
                <a:latin typeface="urw-din"/>
              </a:rPr>
              <a:t> is an inbuilt function in Python that removes and returns last value from the list or the given index value</a:t>
            </a:r>
            <a:endParaRPr lang="en-US" sz="1200" dirty="0"/>
          </a:p>
        </p:txBody>
      </p:sp>
      <p:sp>
        <p:nvSpPr>
          <p:cNvPr id="11" name="TextBox 10">
            <a:extLst>
              <a:ext uri="{FF2B5EF4-FFF2-40B4-BE49-F238E27FC236}">
                <a16:creationId xmlns:a16="http://schemas.microsoft.com/office/drawing/2014/main" id="{6EB48787-2496-426D-80A2-9FCA965B50BE}"/>
              </a:ext>
            </a:extLst>
          </p:cNvPr>
          <p:cNvSpPr txBox="1"/>
          <p:nvPr/>
        </p:nvSpPr>
        <p:spPr>
          <a:xfrm>
            <a:off x="5007427" y="6183221"/>
            <a:ext cx="6164425" cy="646331"/>
          </a:xfrm>
          <a:prstGeom prst="rect">
            <a:avLst/>
          </a:prstGeom>
          <a:noFill/>
        </p:spPr>
        <p:txBody>
          <a:bodyPr wrap="square" rtlCol="0">
            <a:spAutoFit/>
          </a:bodyPr>
          <a:lstStyle/>
          <a:p>
            <a:r>
              <a:rPr lang="en-US" dirty="0">
                <a:solidFill>
                  <a:srgbClr val="FF0000"/>
                </a:solidFill>
              </a:rPr>
              <a:t>The purpose of “Visited” is to avoid loops, i.e. not to visit twice the same city if it can be reached in more than one way.</a:t>
            </a:r>
            <a:endParaRPr lang="en-US" sz="1800" kern="1200" dirty="0">
              <a:solidFill>
                <a:srgbClr val="FF0000"/>
              </a:solidFill>
              <a:latin typeface="+mn-lt"/>
              <a:ea typeface="+mn-ea"/>
              <a:cs typeface="+mn-cs"/>
            </a:endParaRPr>
          </a:p>
        </p:txBody>
      </p:sp>
    </p:spTree>
    <p:extLst>
      <p:ext uri="{BB962C8B-B14F-4D97-AF65-F5344CB8AC3E}">
        <p14:creationId xmlns:p14="http://schemas.microsoft.com/office/powerpoint/2010/main" val="37004038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08866-6242-42CE-A386-65FA99F25BEA}"/>
              </a:ext>
            </a:extLst>
          </p:cNvPr>
          <p:cNvSpPr>
            <a:spLocks noGrp="1"/>
          </p:cNvSpPr>
          <p:nvPr>
            <p:ph type="title"/>
          </p:nvPr>
        </p:nvSpPr>
        <p:spPr/>
        <p:txBody>
          <a:bodyPr/>
          <a:lstStyle/>
          <a:p>
            <a:pPr algn="ctr"/>
            <a:r>
              <a:rPr lang="en-US" dirty="0"/>
              <a:t>pop</a:t>
            </a:r>
          </a:p>
        </p:txBody>
      </p:sp>
      <p:sp>
        <p:nvSpPr>
          <p:cNvPr id="4" name="Rectangle 1">
            <a:extLst>
              <a:ext uri="{FF2B5EF4-FFF2-40B4-BE49-F238E27FC236}">
                <a16:creationId xmlns:a16="http://schemas.microsoft.com/office/drawing/2014/main" id="{0EFC71D5-15D2-4193-B5A7-3B62BAA64595}"/>
              </a:ext>
            </a:extLst>
          </p:cNvPr>
          <p:cNvSpPr>
            <a:spLocks noGrp="1" noChangeArrowheads="1"/>
          </p:cNvSpPr>
          <p:nvPr>
            <p:ph idx="1"/>
          </p:nvPr>
        </p:nvSpPr>
        <p:spPr bwMode="auto">
          <a:xfrm>
            <a:off x="1136779" y="1851868"/>
            <a:ext cx="2539157"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list1 </a:t>
            </a:r>
            <a:r>
              <a:rPr kumimoji="0" lang="en-US" altLang="en-US" sz="1100" b="1" i="0" u="none" strike="noStrike" cap="none" normalizeH="0" baseline="0" dirty="0">
                <a:ln>
                  <a:noFill/>
                </a:ln>
                <a:solidFill>
                  <a:srgbClr val="006699"/>
                </a:solidFill>
                <a:effectLst/>
                <a:latin typeface="Consolas" panose="020B0609020204030204" pitchFamily="49" charset="0"/>
              </a:rPr>
              <a:t>=</a:t>
            </a:r>
            <a:r>
              <a:rPr kumimoji="0" lang="en-US" altLang="en-US" sz="600" b="0" i="0" u="none" strike="noStrike" cap="none" normalizeH="0" baseline="0" dirty="0">
                <a:ln>
                  <a:noFill/>
                </a:ln>
                <a:solidFill>
                  <a:srgbClr val="40424E"/>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1</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2</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3</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4</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5</a:t>
            </a: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100" b="0" i="0" u="none" strike="noStrike" cap="none" normalizeH="0" baseline="0" dirty="0">
                <a:ln>
                  <a:noFill/>
                </a:ln>
                <a:solidFill>
                  <a:srgbClr val="009900"/>
                </a:solidFill>
                <a:effectLst/>
                <a:latin typeface="Consolas" panose="020B0609020204030204" pitchFamily="49" charset="0"/>
              </a:rPr>
              <a:t>6</a:t>
            </a:r>
            <a:r>
              <a:rPr kumimoji="0" lang="en-US" altLang="en-US" sz="600" b="0" i="0" u="none" strike="noStrike" cap="none" normalizeH="0" baseline="0" dirty="0">
                <a:ln>
                  <a:noFill/>
                </a:ln>
                <a:solidFill>
                  <a:srgbClr val="40424E"/>
                </a:solidFill>
                <a:effectLst/>
                <a:latin typeface="Consolas" panose="020B0609020204030204" pitchFamily="49" charset="0"/>
              </a:rPr>
              <a:t> </a:t>
            </a:r>
            <a:r>
              <a:rPr kumimoji="0" lang="en-US" altLang="en-US" sz="1100" b="0" i="0" u="none" strike="noStrike" cap="none" normalizeH="0" baseline="0" dirty="0">
                <a:ln>
                  <a:noFill/>
                </a:ln>
                <a:solidFill>
                  <a:srgbClr val="000000"/>
                </a:solidFill>
                <a:effectLst/>
                <a:latin typeface="Consolas" panose="020B0609020204030204" pitchFamily="49" charset="0"/>
              </a:rPr>
              <a: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0424E"/>
                </a:solidFill>
                <a:effectLst/>
                <a:latin typeface="Consolas" panose="020B0609020204030204" pitchFamily="49" charset="0"/>
              </a:rPr>
              <a:t> </a:t>
            </a:r>
            <a:r>
              <a:rPr kumimoji="0" lang="en-US" altLang="en-US" sz="600" b="0" i="0" u="none" strike="noStrike" cap="none" normalizeH="0" baseline="0" dirty="0">
                <a:ln>
                  <a:noFill/>
                </a:ln>
                <a:solidFill>
                  <a:srgbClr val="40424E"/>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Pops and removes the last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element from the list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6699"/>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(list1.pop(), list1)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40424E"/>
                </a:solidFill>
                <a:effectLst/>
                <a:latin typeface="Consolas" panose="020B0609020204030204" pitchFamily="49" charset="0"/>
              </a:rPr>
              <a:t> </a:t>
            </a:r>
            <a:r>
              <a:rPr kumimoji="0" lang="en-US" altLang="en-US" sz="600" b="0" i="0" u="none" strike="noStrike" cap="none" normalizeH="0" baseline="0" dirty="0">
                <a:ln>
                  <a:noFill/>
                </a:ln>
                <a:solidFill>
                  <a:srgbClr val="40424E"/>
                </a:solidFill>
                <a:effectLst/>
                <a:latin typeface="Consolas" panose="020B0609020204030204" pitchFamily="49" charset="0"/>
              </a:rPr>
              <a:t>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Pops and removes the 0th index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8200"/>
                </a:solidFill>
                <a:effectLst/>
                <a:latin typeface="Consolas" panose="020B0609020204030204" pitchFamily="49" charset="0"/>
              </a:rPr>
              <a:t># element from the list </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FF1493"/>
                </a:solidFill>
                <a:effectLst/>
                <a:latin typeface="Consolas" panose="020B0609020204030204" pitchFamily="49" charset="0"/>
              </a:rPr>
              <a:t>print</a:t>
            </a:r>
            <a:r>
              <a:rPr kumimoji="0" lang="en-US" altLang="en-US" sz="1100" b="0" i="0" u="none" strike="noStrike" cap="none" normalizeH="0" baseline="0" dirty="0">
                <a:ln>
                  <a:noFill/>
                </a:ln>
                <a:solidFill>
                  <a:srgbClr val="000000"/>
                </a:solidFill>
                <a:effectLst/>
                <a:latin typeface="Consolas" panose="020B0609020204030204" pitchFamily="49" charset="0"/>
              </a:rPr>
              <a:t>(list1.pop(</a:t>
            </a:r>
            <a:r>
              <a:rPr kumimoji="0" lang="en-US" altLang="en-US" sz="1100" b="0" i="0" u="none" strike="noStrike" cap="none" normalizeH="0" baseline="0" dirty="0">
                <a:ln>
                  <a:noFill/>
                </a:ln>
                <a:solidFill>
                  <a:srgbClr val="009900"/>
                </a:solidFill>
                <a:effectLst/>
                <a:latin typeface="Consolas" panose="020B0609020204030204" pitchFamily="49" charset="0"/>
              </a:rPr>
              <a:t>0</a:t>
            </a:r>
            <a:r>
              <a:rPr kumimoji="0" lang="en-US" altLang="en-US" sz="1100" b="0" i="0" u="none" strike="noStrike" cap="none" normalizeH="0" baseline="0" dirty="0">
                <a:ln>
                  <a:noFill/>
                </a:ln>
                <a:solidFill>
                  <a:srgbClr val="000000"/>
                </a:solidFill>
                <a:effectLst/>
                <a:latin typeface="Consolas" panose="020B0609020204030204" pitchFamily="49" charset="0"/>
              </a:rPr>
              <a:t>), list1)</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2">
            <a:extLst>
              <a:ext uri="{FF2B5EF4-FFF2-40B4-BE49-F238E27FC236}">
                <a16:creationId xmlns:a16="http://schemas.microsoft.com/office/drawing/2014/main" id="{42623636-7F45-4A7D-8FF8-0B588E22E54B}"/>
              </a:ext>
            </a:extLst>
          </p:cNvPr>
          <p:cNvSpPr>
            <a:spLocks noChangeArrowheads="1"/>
          </p:cNvSpPr>
          <p:nvPr/>
        </p:nvSpPr>
        <p:spPr bwMode="auto">
          <a:xfrm>
            <a:off x="1136779" y="3742785"/>
            <a:ext cx="1529265" cy="41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4761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nsolas" panose="020B0609020204030204" pitchFamily="49" charset="0"/>
              </a:rPr>
              <a:t>6 [1, 2, 3, 4, 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Consolas" panose="020B0609020204030204" pitchFamily="49" charset="0"/>
              </a:rPr>
              <a:t>1 [2, 3, 4, 5]</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00697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FEC0C-D9E4-4BE9-81D2-F5BA8CAF0541}"/>
              </a:ext>
            </a:extLst>
          </p:cNvPr>
          <p:cNvSpPr>
            <a:spLocks noGrp="1"/>
          </p:cNvSpPr>
          <p:nvPr>
            <p:ph type="title"/>
          </p:nvPr>
        </p:nvSpPr>
        <p:spPr>
          <a:solidFill>
            <a:schemeClr val="accent5">
              <a:lumMod val="20000"/>
              <a:lumOff val="80000"/>
            </a:schemeClr>
          </a:solidFill>
        </p:spPr>
        <p:txBody>
          <a:bodyPr/>
          <a:lstStyle/>
          <a:p>
            <a:pPr algn="ctr"/>
            <a:r>
              <a:rPr lang="en-US" dirty="0"/>
              <a:t>Depth first</a:t>
            </a:r>
          </a:p>
        </p:txBody>
      </p:sp>
      <p:pic>
        <p:nvPicPr>
          <p:cNvPr id="5" name="Content Placeholder 4">
            <a:extLst>
              <a:ext uri="{FF2B5EF4-FFF2-40B4-BE49-F238E27FC236}">
                <a16:creationId xmlns:a16="http://schemas.microsoft.com/office/drawing/2014/main" id="{CD3EF961-720D-4457-A57A-E76A27894BEC}"/>
              </a:ext>
            </a:extLst>
          </p:cNvPr>
          <p:cNvPicPr>
            <a:picLocks noGrp="1" noChangeAspect="1"/>
          </p:cNvPicPr>
          <p:nvPr>
            <p:ph idx="1"/>
          </p:nvPr>
        </p:nvPicPr>
        <p:blipFill>
          <a:blip r:embed="rId2"/>
          <a:stretch>
            <a:fillRect/>
          </a:stretch>
        </p:blipFill>
        <p:spPr>
          <a:xfrm>
            <a:off x="838200" y="2086882"/>
            <a:ext cx="7041522" cy="3709115"/>
          </a:xfrm>
        </p:spPr>
      </p:pic>
      <p:sp>
        <p:nvSpPr>
          <p:cNvPr id="6" name="TextBox 5">
            <a:extLst>
              <a:ext uri="{FF2B5EF4-FFF2-40B4-BE49-F238E27FC236}">
                <a16:creationId xmlns:a16="http://schemas.microsoft.com/office/drawing/2014/main" id="{54861845-FEBD-4357-B083-D8B04DD878C4}"/>
              </a:ext>
            </a:extLst>
          </p:cNvPr>
          <p:cNvSpPr txBox="1"/>
          <p:nvPr/>
        </p:nvSpPr>
        <p:spPr>
          <a:xfrm>
            <a:off x="8459755" y="2326433"/>
            <a:ext cx="2894045" cy="923330"/>
          </a:xfrm>
          <a:prstGeom prst="rect">
            <a:avLst/>
          </a:prstGeom>
          <a:noFill/>
        </p:spPr>
        <p:txBody>
          <a:bodyPr wrap="square" rtlCol="0">
            <a:spAutoFit/>
          </a:bodyPr>
          <a:lstStyle/>
          <a:p>
            <a:r>
              <a:rPr lang="en-US" dirty="0"/>
              <a:t>It requires last-in first-out approach, which can be implemented by the “stack” </a:t>
            </a:r>
          </a:p>
        </p:txBody>
      </p:sp>
    </p:spTree>
    <p:extLst>
      <p:ext uri="{BB962C8B-B14F-4D97-AF65-F5344CB8AC3E}">
        <p14:creationId xmlns:p14="http://schemas.microsoft.com/office/powerpoint/2010/main" val="144322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for post">
            <a:extLst>
              <a:ext uri="{FF2B5EF4-FFF2-40B4-BE49-F238E27FC236}">
                <a16:creationId xmlns:a16="http://schemas.microsoft.com/office/drawing/2014/main" id="{8286F15F-32DB-4315-8A80-D16C13C05818}"/>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34347" y="168275"/>
            <a:ext cx="4256315" cy="1388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for post">
            <a:extLst>
              <a:ext uri="{FF2B5EF4-FFF2-40B4-BE49-F238E27FC236}">
                <a16:creationId xmlns:a16="http://schemas.microsoft.com/office/drawing/2014/main" id="{280DB38C-CDAC-46DE-AE28-27819DBFD34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99309" y="183289"/>
            <a:ext cx="4256315" cy="14187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for post">
            <a:extLst>
              <a:ext uri="{FF2B5EF4-FFF2-40B4-BE49-F238E27FC236}">
                <a16:creationId xmlns:a16="http://schemas.microsoft.com/office/drawing/2014/main" id="{7B4D0E3F-8905-4746-A496-795369C057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347" y="1857570"/>
            <a:ext cx="4308554" cy="129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for post">
            <a:extLst>
              <a:ext uri="{FF2B5EF4-FFF2-40B4-BE49-F238E27FC236}">
                <a16:creationId xmlns:a16="http://schemas.microsoft.com/office/drawing/2014/main" id="{DC11E2C6-259F-49CA-8FEA-7B3E4BE41E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9308" y="1789975"/>
            <a:ext cx="4256315" cy="16390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for post">
            <a:extLst>
              <a:ext uri="{FF2B5EF4-FFF2-40B4-BE49-F238E27FC236}">
                <a16:creationId xmlns:a16="http://schemas.microsoft.com/office/drawing/2014/main" id="{CD6047D3-178F-44BA-B30F-60DCDF3A9F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8227" y="3429000"/>
            <a:ext cx="4308554" cy="136187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for post">
            <a:extLst>
              <a:ext uri="{FF2B5EF4-FFF2-40B4-BE49-F238E27FC236}">
                <a16:creationId xmlns:a16="http://schemas.microsoft.com/office/drawing/2014/main" id="{61E890CE-239E-40AC-A1B3-A94BE7C628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99308" y="3568282"/>
            <a:ext cx="4143472" cy="154308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for post">
            <a:extLst>
              <a:ext uri="{FF2B5EF4-FFF2-40B4-BE49-F238E27FC236}">
                <a16:creationId xmlns:a16="http://schemas.microsoft.com/office/drawing/2014/main" id="{AE46C22D-2C52-416F-B967-603659F152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4346" y="5107737"/>
            <a:ext cx="4256315" cy="142812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for post">
            <a:extLst>
              <a:ext uri="{FF2B5EF4-FFF2-40B4-BE49-F238E27FC236}">
                <a16:creationId xmlns:a16="http://schemas.microsoft.com/office/drawing/2014/main" id="{4A61676E-8730-44FC-B35E-A5BBD645F25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9307" y="5250651"/>
            <a:ext cx="4256315" cy="1424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8749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Informed</a:t>
            </a:r>
            <a:r>
              <a:rPr lang="it-IT" dirty="0"/>
              <a:t> (</a:t>
            </a:r>
            <a:r>
              <a:rPr lang="it-IT" dirty="0" err="1"/>
              <a:t>heuristic</a:t>
            </a:r>
            <a:r>
              <a:rPr lang="it-IT" dirty="0"/>
              <a:t>) </a:t>
            </a:r>
            <a:r>
              <a:rPr lang="it-IT" dirty="0" err="1"/>
              <a:t>search</a:t>
            </a:r>
            <a:r>
              <a:rPr lang="it-IT" dirty="0"/>
              <a:t> </a:t>
            </a:r>
            <a:r>
              <a:rPr lang="it-IT" dirty="0" err="1"/>
              <a:t>strategies</a:t>
            </a:r>
            <a:endParaRPr lang="it-IT" dirty="0"/>
          </a:p>
        </p:txBody>
      </p:sp>
      <p:pic>
        <p:nvPicPr>
          <p:cNvPr id="4" name="Segnaposto contenut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832496" y="2020497"/>
            <a:ext cx="6527007" cy="4351338"/>
          </a:xfrm>
        </p:spPr>
      </p:pic>
    </p:spTree>
    <p:extLst>
      <p:ext uri="{BB962C8B-B14F-4D97-AF65-F5344CB8AC3E}">
        <p14:creationId xmlns:p14="http://schemas.microsoft.com/office/powerpoint/2010/main" val="2848615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Heuristic</a:t>
            </a:r>
            <a:r>
              <a:rPr lang="it-IT" dirty="0"/>
              <a:t> </a:t>
            </a:r>
            <a:r>
              <a:rPr lang="it-IT" dirty="0" err="1"/>
              <a:t>function</a:t>
            </a:r>
            <a:endParaRPr lang="it-IT" dirty="0"/>
          </a:p>
        </p:txBody>
      </p:sp>
      <p:sp>
        <p:nvSpPr>
          <p:cNvPr id="3" name="Segnaposto contenuto 2"/>
          <p:cNvSpPr>
            <a:spLocks noGrp="1"/>
          </p:cNvSpPr>
          <p:nvPr>
            <p:ph idx="1"/>
          </p:nvPr>
        </p:nvSpPr>
        <p:spPr/>
        <p:txBody>
          <a:bodyPr/>
          <a:lstStyle/>
          <a:p>
            <a:pPr marL="0" indent="0">
              <a:buNone/>
            </a:pPr>
            <a:endParaRPr lang="it-IT" dirty="0"/>
          </a:p>
          <a:p>
            <a:pPr marL="0" indent="0">
              <a:buNone/>
            </a:pPr>
            <a:r>
              <a:rPr lang="it-IT" dirty="0"/>
              <a:t>h(n): </a:t>
            </a:r>
            <a:r>
              <a:rPr lang="it-IT" dirty="0">
                <a:solidFill>
                  <a:srgbClr val="FF0000"/>
                </a:solidFill>
              </a:rPr>
              <a:t>estimated</a:t>
            </a:r>
            <a:r>
              <a:rPr lang="it-IT" dirty="0"/>
              <a:t> cost of the cheapest path from node n to the goal</a:t>
            </a:r>
          </a:p>
          <a:p>
            <a:pPr marL="0" indent="0">
              <a:buNone/>
            </a:pPr>
            <a:endParaRPr lang="it-IT" dirty="0"/>
          </a:p>
          <a:p>
            <a:pPr marL="0" indent="0">
              <a:buNone/>
            </a:pPr>
            <a:r>
              <a:rPr lang="it-IT" dirty="0"/>
              <a:t>h(goal) = 0</a:t>
            </a:r>
          </a:p>
          <a:p>
            <a:pPr marL="0" indent="0">
              <a:buNone/>
            </a:pPr>
            <a:endParaRPr lang="it-IT" dirty="0"/>
          </a:p>
          <a:p>
            <a:pPr marL="0" indent="0">
              <a:buNone/>
            </a:pPr>
            <a:r>
              <a:rPr lang="it-IT" sz="2400" dirty="0" err="1"/>
              <a:t>Obviously</a:t>
            </a:r>
            <a:r>
              <a:rPr lang="it-IT" sz="2400" dirty="0"/>
              <a:t> </a:t>
            </a:r>
            <a:r>
              <a:rPr lang="it-IT" sz="2400" u="sng" dirty="0"/>
              <a:t>IF we </a:t>
            </a:r>
            <a:r>
              <a:rPr lang="it-IT" sz="2400" u="sng" dirty="0" err="1"/>
              <a:t>knew</a:t>
            </a:r>
            <a:r>
              <a:rPr lang="it-IT" sz="2400" u="sng" dirty="0"/>
              <a:t> exactly the cost we would have </a:t>
            </a:r>
            <a:r>
              <a:rPr lang="it-IT" sz="2400" u="sng" dirty="0" err="1"/>
              <a:t>solved</a:t>
            </a:r>
            <a:r>
              <a:rPr lang="it-IT" sz="2400" u="sng" dirty="0"/>
              <a:t> the problem!</a:t>
            </a:r>
          </a:p>
          <a:p>
            <a:pPr marL="0" indent="0">
              <a:buNone/>
            </a:pPr>
            <a:r>
              <a:rPr lang="it-IT" sz="2400" u="sng" dirty="0"/>
              <a:t>(we </a:t>
            </a:r>
            <a:r>
              <a:rPr lang="it-IT" sz="2400" u="sng" dirty="0" err="1"/>
              <a:t>will</a:t>
            </a:r>
            <a:r>
              <a:rPr lang="it-IT" sz="2400" u="sng" dirty="0"/>
              <a:t> see later on </a:t>
            </a:r>
            <a:r>
              <a:rPr lang="it-IT" sz="2400" u="sng" dirty="0" err="1"/>
              <a:t>how</a:t>
            </a:r>
            <a:r>
              <a:rPr lang="it-IT" sz="2400" u="sng" dirty="0"/>
              <a:t> to generate good </a:t>
            </a:r>
            <a:r>
              <a:rPr lang="it-IT" sz="2400" u="sng" dirty="0" err="1"/>
              <a:t>heuristic</a:t>
            </a:r>
            <a:r>
              <a:rPr lang="it-IT" sz="2400" u="sng" dirty="0"/>
              <a:t> </a:t>
            </a:r>
            <a:r>
              <a:rPr lang="it-IT" sz="2400" u="sng" dirty="0" err="1"/>
              <a:t>functions</a:t>
            </a:r>
            <a:r>
              <a:rPr lang="it-IT" sz="2400" u="sng" dirty="0"/>
              <a:t>)</a:t>
            </a:r>
          </a:p>
        </p:txBody>
      </p:sp>
    </p:spTree>
    <p:extLst>
      <p:ext uri="{BB962C8B-B14F-4D97-AF65-F5344CB8AC3E}">
        <p14:creationId xmlns:p14="http://schemas.microsoft.com/office/powerpoint/2010/main" val="900045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fontScale="90000"/>
          </a:bodyPr>
          <a:lstStyle/>
          <a:p>
            <a:pPr algn="ctr"/>
            <a:br>
              <a:rPr lang="it-IT" dirty="0"/>
            </a:br>
            <a:r>
              <a:rPr lang="it-IT" dirty="0" err="1"/>
              <a:t>Greedy</a:t>
            </a:r>
            <a:r>
              <a:rPr lang="it-IT" dirty="0"/>
              <a:t> best-first </a:t>
            </a:r>
            <a:r>
              <a:rPr lang="it-IT" dirty="0" err="1"/>
              <a:t>search</a:t>
            </a:r>
            <a:br>
              <a:rPr lang="it-IT" dirty="0"/>
            </a:br>
            <a:r>
              <a:rPr lang="it-IT" sz="2700" dirty="0"/>
              <a:t>We </a:t>
            </a:r>
            <a:r>
              <a:rPr lang="it-IT" sz="2700" dirty="0" err="1"/>
              <a:t>expand</a:t>
            </a:r>
            <a:r>
              <a:rPr lang="it-IT" sz="2700" dirty="0"/>
              <a:t> first </a:t>
            </a:r>
            <a:r>
              <a:rPr lang="it-IT" sz="2700" dirty="0" err="1"/>
              <a:t>nodes</a:t>
            </a:r>
            <a:r>
              <a:rPr lang="it-IT" sz="2700" dirty="0"/>
              <a:t> </a:t>
            </a:r>
            <a:r>
              <a:rPr lang="it-IT" sz="2700" dirty="0" err="1"/>
              <a:t>having</a:t>
            </a:r>
            <a:r>
              <a:rPr lang="it-IT" sz="2700" dirty="0"/>
              <a:t> the </a:t>
            </a:r>
            <a:r>
              <a:rPr lang="it-IT" sz="2700" dirty="0" err="1"/>
              <a:t>smallest</a:t>
            </a:r>
            <a:r>
              <a:rPr lang="it-IT" sz="2700" dirty="0"/>
              <a:t> h(n) down </a:t>
            </a:r>
            <a:r>
              <a:rPr lang="it-IT" sz="2700" dirty="0" err="1"/>
              <a:t>till</a:t>
            </a:r>
            <a:r>
              <a:rPr lang="it-IT" sz="2700" dirty="0"/>
              <a:t> the end</a:t>
            </a:r>
            <a:br>
              <a:rPr lang="it-IT" dirty="0"/>
            </a:br>
            <a:endParaRPr lang="it-IT" dirty="0"/>
          </a:p>
        </p:txBody>
      </p:sp>
      <p:pic>
        <p:nvPicPr>
          <p:cNvPr id="4" name="Segnaposto contenuto 3"/>
          <p:cNvPicPr>
            <a:picLocks noGrp="1" noChangeAspect="1"/>
          </p:cNvPicPr>
          <p:nvPr>
            <p:ph idx="1"/>
          </p:nvPr>
        </p:nvPicPr>
        <p:blipFill>
          <a:blip r:embed="rId2"/>
          <a:stretch>
            <a:fillRect/>
          </a:stretch>
        </p:blipFill>
        <p:spPr>
          <a:xfrm>
            <a:off x="779715" y="1768839"/>
            <a:ext cx="5262484" cy="5089161"/>
          </a:xfrm>
          <a:prstGeom prst="rect">
            <a:avLst/>
          </a:prstGeom>
        </p:spPr>
      </p:pic>
      <p:sp>
        <p:nvSpPr>
          <p:cNvPr id="5" name="CasellaDiTesto 4"/>
          <p:cNvSpPr txBox="1"/>
          <p:nvPr/>
        </p:nvSpPr>
        <p:spPr>
          <a:xfrm>
            <a:off x="6760564" y="2375941"/>
            <a:ext cx="3159455" cy="923330"/>
          </a:xfrm>
          <a:prstGeom prst="rect">
            <a:avLst/>
          </a:prstGeom>
          <a:noFill/>
        </p:spPr>
        <p:txBody>
          <a:bodyPr wrap="none" rtlCol="0">
            <a:spAutoFit/>
          </a:bodyPr>
          <a:lstStyle/>
          <a:p>
            <a:r>
              <a:rPr lang="it-IT" dirty="0"/>
              <a:t>Similar to </a:t>
            </a:r>
            <a:r>
              <a:rPr lang="it-IT" dirty="0" err="1"/>
              <a:t>depth</a:t>
            </a:r>
            <a:r>
              <a:rPr lang="it-IT" dirty="0"/>
              <a:t>-first </a:t>
            </a:r>
            <a:r>
              <a:rPr lang="it-IT" dirty="0" err="1"/>
              <a:t>search</a:t>
            </a:r>
            <a:r>
              <a:rPr lang="it-IT" dirty="0"/>
              <a:t>:</a:t>
            </a:r>
          </a:p>
          <a:p>
            <a:r>
              <a:rPr lang="it-IT" dirty="0"/>
              <a:t>It </a:t>
            </a:r>
            <a:r>
              <a:rPr lang="it-IT" dirty="0" err="1"/>
              <a:t>is</a:t>
            </a:r>
            <a:r>
              <a:rPr lang="it-IT" dirty="0"/>
              <a:t> not complete (infinite path)</a:t>
            </a:r>
          </a:p>
          <a:p>
            <a:r>
              <a:rPr lang="it-IT" dirty="0"/>
              <a:t>It </a:t>
            </a:r>
            <a:r>
              <a:rPr lang="it-IT" dirty="0" err="1"/>
              <a:t>is</a:t>
            </a:r>
            <a:r>
              <a:rPr lang="it-IT" dirty="0"/>
              <a:t> not </a:t>
            </a:r>
            <a:r>
              <a:rPr lang="it-IT" dirty="0" err="1"/>
              <a:t>optimal</a:t>
            </a:r>
            <a:endParaRPr lang="it-IT" dirty="0"/>
          </a:p>
        </p:txBody>
      </p:sp>
    </p:spTree>
    <p:extLst>
      <p:ext uri="{BB962C8B-B14F-4D97-AF65-F5344CB8AC3E}">
        <p14:creationId xmlns:p14="http://schemas.microsoft.com/office/powerpoint/2010/main" val="2633388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r>
              <a:rPr lang="it-IT" sz="4000" dirty="0"/>
              <a:t>A* </a:t>
            </a:r>
            <a:r>
              <a:rPr lang="it-IT" sz="4000" dirty="0" err="1"/>
              <a:t>search</a:t>
            </a:r>
            <a:r>
              <a:rPr lang="it-IT" sz="4000" dirty="0"/>
              <a:t>: </a:t>
            </a:r>
            <a:r>
              <a:rPr lang="it-IT" sz="4000" dirty="0" err="1"/>
              <a:t>minimizing</a:t>
            </a:r>
            <a:r>
              <a:rPr lang="it-IT" sz="4000" dirty="0"/>
              <a:t> the </a:t>
            </a:r>
            <a:r>
              <a:rPr lang="it-IT" sz="4000" dirty="0" err="1"/>
              <a:t>total</a:t>
            </a:r>
            <a:r>
              <a:rPr lang="it-IT" sz="4000" dirty="0"/>
              <a:t> </a:t>
            </a:r>
            <a:r>
              <a:rPr lang="it-IT" sz="4000" dirty="0" err="1"/>
              <a:t>estimated</a:t>
            </a:r>
            <a:r>
              <a:rPr lang="it-IT" sz="4000" dirty="0"/>
              <a:t> </a:t>
            </a:r>
            <a:r>
              <a:rPr lang="it-IT" sz="4000" dirty="0" err="1"/>
              <a:t>cost</a:t>
            </a:r>
            <a:endParaRPr lang="it-IT" sz="4000"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lstStyle/>
              <a:p>
                <a:pPr marL="0" indent="0">
                  <a:buNone/>
                </a:pPr>
                <a:r>
                  <a:rPr lang="it-IT" dirty="0"/>
                  <a:t>f(n) = g(n) + h(n)</a:t>
                </a:r>
              </a:p>
              <a:p>
                <a:pPr marL="0" indent="0">
                  <a:buNone/>
                </a:pPr>
                <a:r>
                  <a:rPr lang="it-IT" dirty="0"/>
                  <a:t>g(n) </a:t>
                </a:r>
                <a:r>
                  <a:rPr lang="it-IT" dirty="0" err="1"/>
                  <a:t>is</a:t>
                </a:r>
                <a:r>
                  <a:rPr lang="it-IT" dirty="0"/>
                  <a:t> the REAL </a:t>
                </a:r>
                <a:r>
                  <a:rPr lang="it-IT" dirty="0" err="1"/>
                  <a:t>cost</a:t>
                </a:r>
                <a:r>
                  <a:rPr lang="it-IT" dirty="0"/>
                  <a:t> from start to n</a:t>
                </a:r>
              </a:p>
              <a:p>
                <a:pPr marL="0" indent="0">
                  <a:buNone/>
                </a:pPr>
                <a:r>
                  <a:rPr lang="it-IT" dirty="0"/>
                  <a:t>h(n) </a:t>
                </a:r>
                <a:r>
                  <a:rPr lang="it-IT" dirty="0" err="1"/>
                  <a:t>is</a:t>
                </a:r>
                <a:r>
                  <a:rPr lang="it-IT" dirty="0"/>
                  <a:t> the </a:t>
                </a:r>
                <a:r>
                  <a:rPr lang="it-IT" dirty="0" err="1"/>
                  <a:t>estimated</a:t>
                </a:r>
                <a:r>
                  <a:rPr lang="it-IT" dirty="0"/>
                  <a:t> </a:t>
                </a:r>
                <a:r>
                  <a:rPr lang="it-IT" dirty="0" err="1"/>
                  <a:t>cost</a:t>
                </a:r>
                <a:r>
                  <a:rPr lang="it-IT" dirty="0"/>
                  <a:t> from n to goal</a:t>
                </a:r>
              </a:p>
              <a:p>
                <a:pPr marL="0" indent="0">
                  <a:buNone/>
                </a:pPr>
                <a:endParaRPr lang="it-IT" dirty="0"/>
              </a:p>
              <a:p>
                <a:pPr marL="0" indent="0">
                  <a:buNone/>
                </a:pPr>
                <a:r>
                  <a:rPr lang="it-IT" dirty="0"/>
                  <a:t>It </a:t>
                </a:r>
                <a:r>
                  <a:rPr lang="it-IT" dirty="0" err="1"/>
                  <a:t>is</a:t>
                </a:r>
                <a:r>
                  <a:rPr lang="it-IT" dirty="0"/>
                  <a:t> complete IF </a:t>
                </a:r>
                <a14:m>
                  <m:oMath xmlns:m="http://schemas.openxmlformats.org/officeDocument/2006/math">
                    <m:r>
                      <a:rPr lang="it-IT" b="0" i="1" smtClean="0">
                        <a:latin typeface="Cambria Math" panose="02040503050406030204" pitchFamily="18" charset="0"/>
                      </a:rPr>
                      <m:t>𝑐</m:t>
                    </m:r>
                    <m:r>
                      <a:rPr lang="it-IT" b="0"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𝜖</m:t>
                    </m:r>
                  </m:oMath>
                </a14:m>
                <a:r>
                  <a:rPr lang="it-IT" dirty="0"/>
                  <a:t> and IF b </a:t>
                </a:r>
                <a:r>
                  <a:rPr lang="it-IT" dirty="0" err="1"/>
                  <a:t>is</a:t>
                </a:r>
                <a:r>
                  <a:rPr lang="it-IT" dirty="0"/>
                  <a:t> finite</a:t>
                </a:r>
              </a:p>
              <a:p>
                <a:pPr marL="0" indent="0">
                  <a:buNone/>
                </a:pPr>
                <a:r>
                  <a:rPr lang="it-IT" dirty="0"/>
                  <a:t>It </a:t>
                </a:r>
                <a:r>
                  <a:rPr lang="it-IT" dirty="0" err="1"/>
                  <a:t>is</a:t>
                </a:r>
                <a:r>
                  <a:rPr lang="it-IT" dirty="0"/>
                  <a:t> </a:t>
                </a:r>
                <a:r>
                  <a:rPr lang="it-IT" dirty="0" err="1"/>
                  <a:t>optimal</a:t>
                </a:r>
                <a:r>
                  <a:rPr lang="it-IT" dirty="0"/>
                  <a:t> if h </a:t>
                </a:r>
                <a:r>
                  <a:rPr lang="it-IT" dirty="0" err="1"/>
                  <a:t>is</a:t>
                </a:r>
                <a:r>
                  <a:rPr lang="it-IT" dirty="0"/>
                  <a:t> </a:t>
                </a:r>
                <a:r>
                  <a:rPr lang="it-IT" dirty="0" err="1">
                    <a:solidFill>
                      <a:srgbClr val="FF0000"/>
                    </a:solidFill>
                  </a:rPr>
                  <a:t>admissible</a:t>
                </a:r>
                <a:r>
                  <a:rPr lang="it-IT" dirty="0"/>
                  <a:t>: h(n) </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 </m:t>
                    </m:r>
                  </m:oMath>
                </a14:m>
                <a:r>
                  <a:rPr lang="it-IT" dirty="0"/>
                  <a:t>c(</a:t>
                </a:r>
                <a:r>
                  <a:rPr lang="it-IT" dirty="0" err="1"/>
                  <a:t>n,a,goal</a:t>
                </a:r>
                <a:r>
                  <a:rPr lang="it-IT" dirty="0"/>
                  <a:t>)</a:t>
                </a:r>
              </a:p>
              <a:p>
                <a:pPr marL="0" indent="0">
                  <a:buNone/>
                </a:pPr>
                <a:r>
                  <a:rPr lang="it-IT" dirty="0"/>
                  <a:t>i.e. it </a:t>
                </a:r>
                <a:r>
                  <a:rPr lang="it-IT" dirty="0">
                    <a:solidFill>
                      <a:srgbClr val="FF0000"/>
                    </a:solidFill>
                  </a:rPr>
                  <a:t>DOES NOT </a:t>
                </a:r>
                <a:r>
                  <a:rPr lang="it-IT" dirty="0" err="1">
                    <a:solidFill>
                      <a:srgbClr val="FF0000"/>
                    </a:solidFill>
                  </a:rPr>
                  <a:t>overstimate</a:t>
                </a:r>
                <a:r>
                  <a:rPr lang="it-IT" dirty="0">
                    <a:solidFill>
                      <a:srgbClr val="FF0000"/>
                    </a:solidFill>
                  </a:rPr>
                  <a:t> the </a:t>
                </a:r>
                <a:r>
                  <a:rPr lang="it-IT" dirty="0" err="1">
                    <a:solidFill>
                      <a:srgbClr val="FF0000"/>
                    </a:solidFill>
                  </a:rPr>
                  <a:t>cost</a:t>
                </a:r>
                <a:endParaRPr lang="it-IT" dirty="0">
                  <a:solidFill>
                    <a:srgbClr val="FF0000"/>
                  </a:solidFill>
                </a:endParaRPr>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it-IT">
                    <a:noFill/>
                  </a:rPr>
                  <a:t> </a:t>
                </a:r>
              </a:p>
            </p:txBody>
          </p:sp>
        </mc:Fallback>
      </mc:AlternateContent>
    </p:spTree>
    <p:extLst>
      <p:ext uri="{BB962C8B-B14F-4D97-AF65-F5344CB8AC3E}">
        <p14:creationId xmlns:p14="http://schemas.microsoft.com/office/powerpoint/2010/main" val="792833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What </a:t>
            </a:r>
            <a:r>
              <a:rPr lang="it-IT" dirty="0" err="1"/>
              <a:t>is</a:t>
            </a:r>
            <a:r>
              <a:rPr lang="it-IT" dirty="0"/>
              <a:t> an agent?</a:t>
            </a:r>
          </a:p>
        </p:txBody>
      </p:sp>
      <p:pic>
        <p:nvPicPr>
          <p:cNvPr id="4" name="Segnaposto contenuto 3"/>
          <p:cNvPicPr>
            <a:picLocks noGrp="1" noChangeAspect="1"/>
          </p:cNvPicPr>
          <p:nvPr>
            <p:ph idx="1"/>
          </p:nvPr>
        </p:nvPicPr>
        <p:blipFill>
          <a:blip r:embed="rId3"/>
          <a:stretch>
            <a:fillRect/>
          </a:stretch>
        </p:blipFill>
        <p:spPr>
          <a:xfrm>
            <a:off x="1961624" y="2239919"/>
            <a:ext cx="8268751" cy="3522750"/>
          </a:xfrm>
          <a:prstGeom prst="rect">
            <a:avLst/>
          </a:prstGeom>
        </p:spPr>
      </p:pic>
    </p:spTree>
    <p:extLst>
      <p:ext uri="{BB962C8B-B14F-4D97-AF65-F5344CB8AC3E}">
        <p14:creationId xmlns:p14="http://schemas.microsoft.com/office/powerpoint/2010/main" val="30898979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3695075" y="-4313"/>
            <a:ext cx="4798833" cy="6862313"/>
          </a:xfrm>
          <a:prstGeom prst="rect">
            <a:avLst/>
          </a:prstGeom>
        </p:spPr>
      </p:pic>
    </p:spTree>
    <p:extLst>
      <p:ext uri="{BB962C8B-B14F-4D97-AF65-F5344CB8AC3E}">
        <p14:creationId xmlns:p14="http://schemas.microsoft.com/office/powerpoint/2010/main" val="1119881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olo 1"/>
              <p:cNvSpPr>
                <a:spLocks noGrp="1"/>
              </p:cNvSpPr>
              <p:nvPr>
                <p:ph type="title"/>
              </p:nvPr>
            </p:nvSpPr>
            <p:spPr>
              <a:xfrm>
                <a:off x="838200" y="335144"/>
                <a:ext cx="10515600" cy="1325563"/>
              </a:xfrm>
              <a:solidFill>
                <a:schemeClr val="accent5">
                  <a:lumMod val="20000"/>
                  <a:lumOff val="80000"/>
                </a:schemeClr>
              </a:solidFill>
            </p:spPr>
            <p:txBody>
              <a:bodyPr>
                <a:normAutofit fontScale="90000"/>
              </a:bodyPr>
              <a:lstStyle/>
              <a:p>
                <a:pPr algn="ctr"/>
                <a:br>
                  <a:rPr lang="it-IT" sz="3600" dirty="0"/>
                </a:br>
                <a:r>
                  <a:rPr lang="it-IT" sz="3600" dirty="0"/>
                  <a:t>If h </a:t>
                </a:r>
                <a:r>
                  <a:rPr lang="it-IT" sz="3600" dirty="0" err="1"/>
                  <a:t>is</a:t>
                </a:r>
                <a:r>
                  <a:rPr lang="it-IT" sz="3600" dirty="0"/>
                  <a:t> </a:t>
                </a:r>
                <a:r>
                  <a:rPr lang="it-IT" sz="3600" dirty="0" err="1"/>
                  <a:t>admissible</a:t>
                </a:r>
                <a:r>
                  <a:rPr lang="it-IT" sz="3600" dirty="0"/>
                  <a:t> then A* </a:t>
                </a:r>
                <a:r>
                  <a:rPr lang="it-IT" sz="3600" dirty="0" err="1"/>
                  <a:t>is</a:t>
                </a:r>
                <a:r>
                  <a:rPr lang="it-IT" sz="3600" dirty="0"/>
                  <a:t> complete  </a:t>
                </a:r>
                <a:br>
                  <a:rPr lang="it-IT" sz="3600" dirty="0"/>
                </a:br>
                <a:r>
                  <a:rPr lang="it-IT" sz="3100" dirty="0"/>
                  <a:t>(</a:t>
                </a:r>
                <a:r>
                  <a:rPr lang="it-IT" sz="3100" dirty="0" err="1"/>
                  <a:t>assuming</a:t>
                </a:r>
                <a:r>
                  <a:rPr lang="it-IT" sz="3100" dirty="0"/>
                  <a:t> </a:t>
                </a:r>
                <a14:m>
                  <m:oMath xmlns:m="http://schemas.openxmlformats.org/officeDocument/2006/math">
                    <m:r>
                      <m:rPr>
                        <m:sty m:val="p"/>
                      </m:rPr>
                      <a:rPr lang="it-IT" sz="3100" b="0" i="0" smtClean="0">
                        <a:latin typeface="Cambria Math" panose="02040503050406030204" pitchFamily="18" charset="0"/>
                        <a:ea typeface="Cambria Math" panose="02040503050406030204" pitchFamily="18" charset="0"/>
                      </a:rPr>
                      <m:t>c</m:t>
                    </m:r>
                    <m:r>
                      <a:rPr lang="it-IT" sz="3100" b="0" i="1" smtClean="0">
                        <a:latin typeface="Cambria Math" panose="02040503050406030204" pitchFamily="18" charset="0"/>
                        <a:ea typeface="Cambria Math" panose="02040503050406030204" pitchFamily="18" charset="0"/>
                      </a:rPr>
                      <m:t>≥</m:t>
                    </m:r>
                    <m:r>
                      <a:rPr lang="it-IT" sz="3100" i="1" smtClean="0">
                        <a:latin typeface="Cambria Math" panose="02040503050406030204" pitchFamily="18" charset="0"/>
                        <a:ea typeface="Cambria Math" panose="02040503050406030204" pitchFamily="18" charset="0"/>
                      </a:rPr>
                      <m:t>𝜀</m:t>
                    </m:r>
                    <m:r>
                      <a:rPr lang="it-IT" sz="3100" i="1" smtClean="0">
                        <a:latin typeface="Cambria Math" panose="02040503050406030204" pitchFamily="18" charset="0"/>
                        <a:ea typeface="Cambria Math" panose="02040503050406030204" pitchFamily="18" charset="0"/>
                      </a:rPr>
                      <m:t>&gt;0</m:t>
                    </m:r>
                  </m:oMath>
                </a14:m>
                <a:r>
                  <a:rPr lang="it-IT" sz="3100" b="0" dirty="0">
                    <a:ea typeface="Cambria Math" panose="02040503050406030204" pitchFamily="18" charset="0"/>
                  </a:rPr>
                  <a:t> and b finite)</a:t>
                </a:r>
                <a:br>
                  <a:rPr lang="it-IT" sz="3600" b="0" dirty="0">
                    <a:ea typeface="Cambria Math" panose="02040503050406030204" pitchFamily="18" charset="0"/>
                  </a:rPr>
                </a:br>
                <a:endParaRPr lang="it-IT" sz="3600" dirty="0"/>
              </a:p>
            </p:txBody>
          </p:sp>
        </mc:Choice>
        <mc:Fallback xmlns="">
          <p:sp>
            <p:nvSpPr>
              <p:cNvPr id="2" name="Titolo 1"/>
              <p:cNvSpPr>
                <a:spLocks noGrp="1" noRot="1" noChangeAspect="1" noMove="1" noResize="1" noEditPoints="1" noAdjustHandles="1" noChangeArrowheads="1" noChangeShapeType="1" noTextEdit="1"/>
              </p:cNvSpPr>
              <p:nvPr>
                <p:ph type="title"/>
              </p:nvPr>
            </p:nvSpPr>
            <p:spPr>
              <a:xfrm>
                <a:off x="838200" y="335144"/>
                <a:ext cx="10515600" cy="1325563"/>
              </a:xfrm>
              <a:blipFill rotWithShape="0">
                <a:blip r:embed="rId2"/>
                <a:stretch>
                  <a:fillRect/>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3" name="Segnaposto contenuto 2"/>
              <p:cNvSpPr>
                <a:spLocks noGrp="1"/>
              </p:cNvSpPr>
              <p:nvPr>
                <p:ph idx="1"/>
              </p:nvPr>
            </p:nvSpPr>
            <p:spPr/>
            <p:txBody>
              <a:bodyPr/>
              <a:lstStyle/>
              <a:p>
                <a:pPr marL="0" indent="0">
                  <a:buNone/>
                </a:pPr>
                <a:endParaRPr lang="it-IT" dirty="0"/>
              </a:p>
              <a:p>
                <a:pPr marL="0" indent="0">
                  <a:buNone/>
                </a:pPr>
                <a:endParaRPr lang="it-IT" dirty="0"/>
              </a:p>
              <a:p>
                <a:pPr marL="0" indent="0">
                  <a:buNone/>
                </a:pPr>
                <a:r>
                  <a:rPr lang="it-IT" dirty="0"/>
                  <a:t>The </a:t>
                </a:r>
                <a:r>
                  <a:rPr lang="it-IT" dirty="0" err="1"/>
                  <a:t>cost</a:t>
                </a:r>
                <a:r>
                  <a:rPr lang="it-IT" dirty="0"/>
                  <a:t> </a:t>
                </a:r>
                <a:r>
                  <a:rPr lang="it-IT" dirty="0" err="1"/>
                  <a:t>increases</a:t>
                </a:r>
                <a:r>
                  <a:rPr lang="it-IT" dirty="0"/>
                  <a:t> </a:t>
                </a:r>
                <a:r>
                  <a:rPr lang="it-IT" dirty="0" err="1"/>
                  <a:t>at</a:t>
                </a:r>
                <a:r>
                  <a:rPr lang="it-IT" dirty="0"/>
                  <a:t> least by </a:t>
                </a:r>
                <a14:m>
                  <m:oMath xmlns:m="http://schemas.openxmlformats.org/officeDocument/2006/math">
                    <m:r>
                      <a:rPr lang="it-IT" i="1">
                        <a:latin typeface="Cambria Math" panose="02040503050406030204" pitchFamily="18" charset="0"/>
                        <a:ea typeface="Cambria Math" panose="02040503050406030204" pitchFamily="18" charset="0"/>
                      </a:rPr>
                      <m:t>𝜀</m:t>
                    </m:r>
                  </m:oMath>
                </a14:m>
                <a:r>
                  <a:rPr lang="it-IT" dirty="0"/>
                  <a:t> </a:t>
                </a:r>
                <a:r>
                  <a:rPr lang="it-IT" dirty="0" err="1"/>
                  <a:t>at</a:t>
                </a:r>
                <a:r>
                  <a:rPr lang="it-IT" dirty="0"/>
                  <a:t> </a:t>
                </a:r>
                <a:r>
                  <a:rPr lang="it-IT" dirty="0" err="1"/>
                  <a:t>each</a:t>
                </a:r>
                <a:r>
                  <a:rPr lang="it-IT" dirty="0"/>
                  <a:t> </a:t>
                </a:r>
                <a:r>
                  <a:rPr lang="it-IT" dirty="0" err="1"/>
                  <a:t>step</a:t>
                </a:r>
                <a:r>
                  <a:rPr lang="it-IT" dirty="0"/>
                  <a:t>. Since b </a:t>
                </a:r>
                <a:r>
                  <a:rPr lang="it-IT" dirty="0" err="1"/>
                  <a:t>is</a:t>
                </a:r>
                <a:r>
                  <a:rPr lang="it-IT" dirty="0"/>
                  <a:t> finite the </a:t>
                </a:r>
                <a:r>
                  <a:rPr lang="it-IT" dirty="0" err="1"/>
                  <a:t>total</a:t>
                </a:r>
                <a:r>
                  <a:rPr lang="it-IT" dirty="0"/>
                  <a:t> cost </a:t>
                </a:r>
                <a:r>
                  <a:rPr lang="it-IT" dirty="0" err="1"/>
                  <a:t>will</a:t>
                </a:r>
                <a:r>
                  <a:rPr lang="it-IT" dirty="0"/>
                  <a:t> </a:t>
                </a:r>
                <a:r>
                  <a:rPr lang="it-IT" dirty="0" err="1"/>
                  <a:t>eventually</a:t>
                </a:r>
                <a:r>
                  <a:rPr lang="it-IT" dirty="0"/>
                  <a:t> </a:t>
                </a:r>
                <a:r>
                  <a:rPr lang="it-IT" dirty="0" err="1"/>
                  <a:t>exceed</a:t>
                </a:r>
                <a:r>
                  <a:rPr lang="it-IT" dirty="0"/>
                  <a:t> the cost of the </a:t>
                </a:r>
                <a:r>
                  <a:rPr lang="it-IT" dirty="0" err="1"/>
                  <a:t>solution</a:t>
                </a:r>
                <a:r>
                  <a:rPr lang="it-IT" dirty="0"/>
                  <a:t> if a </a:t>
                </a:r>
                <a:r>
                  <a:rPr lang="it-IT" dirty="0" err="1"/>
                  <a:t>solution</a:t>
                </a:r>
                <a:r>
                  <a:rPr lang="it-IT" dirty="0"/>
                  <a:t> </a:t>
                </a:r>
                <a:r>
                  <a:rPr lang="it-IT" dirty="0" err="1"/>
                  <a:t>exists</a:t>
                </a:r>
                <a:r>
                  <a:rPr lang="it-IT" dirty="0"/>
                  <a:t>.</a:t>
                </a:r>
              </a:p>
              <a:p>
                <a:pPr marL="0" indent="0">
                  <a:buNone/>
                </a:pPr>
                <a:r>
                  <a:rPr lang="it-IT" dirty="0"/>
                  <a:t>Recall that A* </a:t>
                </a:r>
                <a:r>
                  <a:rPr lang="it-IT" dirty="0" err="1"/>
                  <a:t>expands</a:t>
                </a:r>
                <a:r>
                  <a:rPr lang="it-IT" dirty="0"/>
                  <a:t> all </a:t>
                </a:r>
                <a:r>
                  <a:rPr lang="it-IT" dirty="0" err="1"/>
                  <a:t>nodes</a:t>
                </a:r>
                <a:r>
                  <a:rPr lang="it-IT" dirty="0"/>
                  <a:t> for which f(n) &lt; C*</a:t>
                </a:r>
              </a:p>
              <a:p>
                <a:endParaRPr lang="it-IT" dirty="0"/>
              </a:p>
            </p:txBody>
          </p:sp>
        </mc:Choice>
        <mc:Fallback>
          <p:sp>
            <p:nvSpPr>
              <p:cNvPr id="3" name="Segnaposto contenuto 2"/>
              <p:cNvSpPr>
                <a:spLocks noGrp="1" noRot="1" noChangeAspect="1" noMove="1" noResize="1" noEditPoints="1" noAdjustHandles="1" noChangeArrowheads="1" noChangeShapeType="1" noTextEdit="1"/>
              </p:cNvSpPr>
              <p:nvPr>
                <p:ph idx="1"/>
              </p:nvPr>
            </p:nvSpPr>
            <p:spPr>
              <a:blipFill>
                <a:blip r:embed="rId3"/>
                <a:stretch>
                  <a:fillRect l="-1217"/>
                </a:stretch>
              </a:blipFill>
            </p:spPr>
            <p:txBody>
              <a:bodyPr/>
              <a:lstStyle/>
              <a:p>
                <a:r>
                  <a:rPr lang="it-IT">
                    <a:noFill/>
                  </a:rPr>
                  <a:t> </a:t>
                </a:r>
              </a:p>
            </p:txBody>
          </p:sp>
        </mc:Fallback>
      </mc:AlternateContent>
    </p:spTree>
    <p:extLst>
      <p:ext uri="{BB962C8B-B14F-4D97-AF65-F5344CB8AC3E}">
        <p14:creationId xmlns:p14="http://schemas.microsoft.com/office/powerpoint/2010/main" val="2966408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A* </a:t>
            </a:r>
            <a:r>
              <a:rPr lang="it-IT" dirty="0" err="1"/>
              <a:t>is</a:t>
            </a:r>
            <a:r>
              <a:rPr lang="it-IT" dirty="0"/>
              <a:t> </a:t>
            </a:r>
            <a:r>
              <a:rPr lang="it-IT" dirty="0" err="1"/>
              <a:t>optimal</a:t>
            </a:r>
            <a:r>
              <a:rPr lang="it-IT" dirty="0"/>
              <a:t> if h </a:t>
            </a:r>
            <a:r>
              <a:rPr lang="it-IT" dirty="0" err="1"/>
              <a:t>is</a:t>
            </a:r>
            <a:r>
              <a:rPr lang="it-IT" dirty="0"/>
              <a:t> </a:t>
            </a:r>
            <a:r>
              <a:rPr lang="it-IT" dirty="0" err="1"/>
              <a:t>admissible</a:t>
            </a:r>
            <a:endParaRPr lang="it-IT" dirty="0"/>
          </a:p>
        </p:txBody>
      </p:sp>
      <mc:AlternateContent xmlns:mc="http://schemas.openxmlformats.org/markup-compatibility/2006" xmlns:a14="http://schemas.microsoft.com/office/drawing/2010/main">
        <mc:Choice Requires="a14">
          <p:sp>
            <p:nvSpPr>
              <p:cNvPr id="3" name="Segnaposto contenuto 2"/>
              <p:cNvSpPr>
                <a:spLocks noGrp="1"/>
              </p:cNvSpPr>
              <p:nvPr>
                <p:ph idx="1"/>
              </p:nvPr>
            </p:nvSpPr>
            <p:spPr/>
            <p:txBody>
              <a:bodyPr>
                <a:normAutofit/>
              </a:bodyPr>
              <a:lstStyle/>
              <a:p>
                <a:pPr marL="0" indent="0">
                  <a:buNone/>
                </a:pPr>
                <a:r>
                  <a:rPr lang="it-IT" sz="2400" dirty="0"/>
                  <a:t>G</a:t>
                </a:r>
                <a:r>
                  <a:rPr lang="it-IT" sz="2400" baseline="-25000" dirty="0"/>
                  <a:t>2</a:t>
                </a:r>
                <a:r>
                  <a:rPr lang="it-IT" sz="2400" dirty="0"/>
                  <a:t> </a:t>
                </a:r>
                <a:r>
                  <a:rPr lang="it-IT" sz="2400" dirty="0" err="1"/>
                  <a:t>is</a:t>
                </a:r>
                <a:r>
                  <a:rPr lang="it-IT" sz="2400" dirty="0"/>
                  <a:t> a NOT </a:t>
                </a:r>
                <a:r>
                  <a:rPr lang="it-IT" sz="2400" dirty="0" err="1"/>
                  <a:t>optimal</a:t>
                </a:r>
                <a:r>
                  <a:rPr lang="it-IT" sz="2400" dirty="0"/>
                  <a:t> goal on the fringe. h(G</a:t>
                </a:r>
                <a:r>
                  <a:rPr lang="it-IT" sz="2400" baseline="-25000" dirty="0"/>
                  <a:t>2</a:t>
                </a:r>
                <a:r>
                  <a:rPr lang="it-IT" sz="2400" dirty="0"/>
                  <a:t>) = 0</a:t>
                </a:r>
              </a:p>
              <a:p>
                <a:pPr marL="0" indent="0">
                  <a:buNone/>
                </a:pPr>
                <a:endParaRPr lang="it-IT" sz="2400" dirty="0"/>
              </a:p>
              <a:p>
                <a:pPr marL="0" indent="0">
                  <a:buNone/>
                </a:pPr>
                <a:r>
                  <a:rPr lang="it-IT" sz="2400" dirty="0"/>
                  <a:t>f(G</a:t>
                </a:r>
                <a:r>
                  <a:rPr lang="it-IT" sz="2400" baseline="-25000" dirty="0"/>
                  <a:t>2</a:t>
                </a:r>
                <a:r>
                  <a:rPr lang="it-IT" sz="2400" dirty="0"/>
                  <a:t>) = g(G</a:t>
                </a:r>
                <a:r>
                  <a:rPr lang="it-IT" sz="2400" baseline="-25000" dirty="0"/>
                  <a:t>2</a:t>
                </a:r>
                <a:r>
                  <a:rPr lang="it-IT" sz="2400" dirty="0"/>
                  <a:t>) + h(G</a:t>
                </a:r>
                <a:r>
                  <a:rPr lang="it-IT" sz="2400" baseline="-25000" dirty="0"/>
                  <a:t>2</a:t>
                </a:r>
                <a:r>
                  <a:rPr lang="it-IT" sz="2400" dirty="0"/>
                  <a:t>) = g(G</a:t>
                </a:r>
                <a:r>
                  <a:rPr lang="it-IT" sz="2400" baseline="-25000" dirty="0"/>
                  <a:t>2</a:t>
                </a:r>
                <a:r>
                  <a:rPr lang="it-IT" sz="2400" dirty="0"/>
                  <a:t>) &gt; C* which </a:t>
                </a:r>
                <a:r>
                  <a:rPr lang="it-IT" sz="2400" dirty="0" err="1"/>
                  <a:t>is</a:t>
                </a:r>
                <a:r>
                  <a:rPr lang="it-IT" sz="2400" dirty="0"/>
                  <a:t> the </a:t>
                </a:r>
                <a:r>
                  <a:rPr lang="it-IT" sz="2400" dirty="0" err="1"/>
                  <a:t>cost</a:t>
                </a:r>
                <a:r>
                  <a:rPr lang="it-IT" sz="2400" dirty="0"/>
                  <a:t> of the </a:t>
                </a:r>
                <a:r>
                  <a:rPr lang="it-IT" sz="2400" dirty="0" err="1"/>
                  <a:t>optimal</a:t>
                </a:r>
                <a:r>
                  <a:rPr lang="it-IT" sz="2400" dirty="0"/>
                  <a:t> </a:t>
                </a:r>
                <a:r>
                  <a:rPr lang="it-IT" sz="2400" dirty="0" err="1"/>
                  <a:t>solution</a:t>
                </a:r>
                <a:endParaRPr lang="it-IT" sz="2400" dirty="0"/>
              </a:p>
              <a:p>
                <a:pPr marL="0" indent="0">
                  <a:buNone/>
                </a:pPr>
                <a:endParaRPr lang="it-IT" sz="2400" dirty="0"/>
              </a:p>
              <a:p>
                <a:pPr marL="0" indent="0">
                  <a:buNone/>
                </a:pPr>
                <a:r>
                  <a:rPr lang="it-IT" sz="2400" dirty="0"/>
                  <a:t>Instead, let n be a </a:t>
                </a:r>
                <a:r>
                  <a:rPr lang="it-IT" sz="2400" dirty="0" err="1"/>
                  <a:t>node</a:t>
                </a:r>
                <a:r>
                  <a:rPr lang="it-IT" sz="2400" dirty="0"/>
                  <a:t> on the fringe </a:t>
                </a:r>
                <a:r>
                  <a:rPr lang="it-IT" sz="2400" dirty="0" err="1"/>
                  <a:t>along</a:t>
                </a:r>
                <a:r>
                  <a:rPr lang="it-IT" sz="2400" dirty="0"/>
                  <a:t> the </a:t>
                </a:r>
                <a:r>
                  <a:rPr lang="it-IT" sz="2400" dirty="0" err="1"/>
                  <a:t>optimal</a:t>
                </a:r>
                <a:r>
                  <a:rPr lang="it-IT" sz="2400" dirty="0"/>
                  <a:t> </a:t>
                </a:r>
                <a:r>
                  <a:rPr lang="it-IT" sz="2400" dirty="0" err="1"/>
                  <a:t>solution</a:t>
                </a:r>
                <a:r>
                  <a:rPr lang="it-IT" sz="2400" dirty="0"/>
                  <a:t>. Then:</a:t>
                </a:r>
              </a:p>
              <a:p>
                <a:pPr marL="0" indent="0">
                  <a:buNone/>
                </a:pPr>
                <a:r>
                  <a:rPr lang="it-IT" sz="2400" dirty="0"/>
                  <a:t>f(n)= g(n)+h(n)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oMath>
                </a14:m>
                <a:r>
                  <a:rPr lang="it-IT" sz="2400" dirty="0">
                    <a:ea typeface="Cambria Math" panose="02040503050406030204" pitchFamily="18" charset="0"/>
                  </a:rPr>
                  <a:t> g(n)+c(</a:t>
                </a:r>
                <a:r>
                  <a:rPr lang="it-IT" sz="2400" dirty="0" err="1">
                    <a:ea typeface="Cambria Math" panose="02040503050406030204" pitchFamily="18" charset="0"/>
                  </a:rPr>
                  <a:t>n,a,G</a:t>
                </a:r>
                <a:r>
                  <a:rPr lang="it-IT" sz="2400" dirty="0">
                    <a:ea typeface="Cambria Math" panose="02040503050406030204" pitchFamily="18" charset="0"/>
                  </a:rPr>
                  <a:t>*) = C*</a:t>
                </a:r>
              </a:p>
              <a:p>
                <a:pPr marL="0" indent="0">
                  <a:buNone/>
                </a:pPr>
                <a:endParaRPr lang="it-IT" sz="2400" dirty="0">
                  <a:ea typeface="Cambria Math" panose="02040503050406030204" pitchFamily="18" charset="0"/>
                </a:endParaRPr>
              </a:p>
              <a:p>
                <a:pPr marL="0" indent="0">
                  <a:buNone/>
                </a:pPr>
                <a:r>
                  <a:rPr lang="it-IT" sz="2400" dirty="0" err="1">
                    <a:ea typeface="Cambria Math" panose="02040503050406030204" pitchFamily="18" charset="0"/>
                  </a:rPr>
                  <a:t>Therefore</a:t>
                </a:r>
                <a:r>
                  <a:rPr lang="it-IT" sz="2400" dirty="0">
                    <a:ea typeface="Cambria Math" panose="02040503050406030204" pitchFamily="18" charset="0"/>
                  </a:rPr>
                  <a:t> f(n)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oMath>
                </a14:m>
                <a:r>
                  <a:rPr lang="it-IT" sz="2400" dirty="0">
                    <a:ea typeface="Cambria Math" panose="02040503050406030204" pitchFamily="18" charset="0"/>
                  </a:rPr>
                  <a:t> C* &lt; f(</a:t>
                </a:r>
                <a:r>
                  <a:rPr lang="it-IT" sz="2400" dirty="0"/>
                  <a:t>G</a:t>
                </a:r>
                <a:r>
                  <a:rPr lang="it-IT" sz="2400" baseline="-25000" dirty="0"/>
                  <a:t>2</a:t>
                </a:r>
                <a:r>
                  <a:rPr lang="it-IT" sz="2400" dirty="0"/>
                  <a:t>)  and </a:t>
                </a:r>
                <a:r>
                  <a:rPr lang="it-IT" sz="2400" dirty="0" err="1"/>
                  <a:t>therefore</a:t>
                </a:r>
                <a:r>
                  <a:rPr lang="it-IT" sz="2400" dirty="0"/>
                  <a:t> G</a:t>
                </a:r>
                <a:r>
                  <a:rPr lang="it-IT" sz="2400" baseline="-25000" dirty="0"/>
                  <a:t>2</a:t>
                </a:r>
                <a:r>
                  <a:rPr lang="it-IT" sz="2400" dirty="0"/>
                  <a:t> </a:t>
                </a:r>
                <a:r>
                  <a:rPr lang="it-IT" sz="2400" dirty="0" err="1"/>
                  <a:t>is</a:t>
                </a:r>
                <a:r>
                  <a:rPr lang="it-IT" sz="2400" dirty="0"/>
                  <a:t> not </a:t>
                </a:r>
                <a:r>
                  <a:rPr lang="it-IT" sz="2400" dirty="0" err="1"/>
                  <a:t>expanded</a:t>
                </a:r>
                <a:endParaRPr lang="it-IT" sz="2400" dirty="0">
                  <a:ea typeface="Cambria Math" panose="02040503050406030204" pitchFamily="18" charset="0"/>
                </a:endParaRPr>
              </a:p>
              <a:p>
                <a:pPr marL="0" indent="0">
                  <a:buNone/>
                </a:pPr>
                <a:endParaRPr lang="it-IT" sz="2400" dirty="0"/>
              </a:p>
            </p:txBody>
          </p:sp>
        </mc:Choice>
        <mc:Fallback xmlns="">
          <p:sp>
            <p:nvSpPr>
              <p:cNvPr id="3" name="Segnaposto contenuto 2"/>
              <p:cNvSpPr>
                <a:spLocks noGrp="1" noRot="1" noChangeAspect="1" noMove="1" noResize="1" noEditPoints="1" noAdjustHandles="1" noChangeArrowheads="1" noChangeShapeType="1" noTextEdit="1"/>
              </p:cNvSpPr>
              <p:nvPr>
                <p:ph idx="1"/>
              </p:nvPr>
            </p:nvSpPr>
            <p:spPr>
              <a:blipFill rotWithShape="0">
                <a:blip r:embed="rId2"/>
                <a:stretch>
                  <a:fillRect l="-928" t="-1961"/>
                </a:stretch>
              </a:blipFill>
            </p:spPr>
            <p:txBody>
              <a:bodyPr/>
              <a:lstStyle/>
              <a:p>
                <a:r>
                  <a:rPr lang="it-IT">
                    <a:noFill/>
                  </a:rPr>
                  <a:t> </a:t>
                </a:r>
              </a:p>
            </p:txBody>
          </p:sp>
        </mc:Fallback>
      </mc:AlternateContent>
    </p:spTree>
    <p:extLst>
      <p:ext uri="{BB962C8B-B14F-4D97-AF65-F5344CB8AC3E}">
        <p14:creationId xmlns:p14="http://schemas.microsoft.com/office/powerpoint/2010/main" val="2575973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Consistent</a:t>
            </a:r>
            <a:r>
              <a:rPr lang="it-IT" dirty="0"/>
              <a:t> h</a:t>
            </a:r>
          </a:p>
        </p:txBody>
      </p:sp>
      <mc:AlternateContent xmlns:mc="http://schemas.openxmlformats.org/markup-compatibility/2006">
        <mc:Choice xmlns:a14="http://schemas.microsoft.com/office/drawing/2010/main" Requires="a14">
          <p:sp>
            <p:nvSpPr>
              <p:cNvPr id="3" name="Segnaposto contenuto 2"/>
              <p:cNvSpPr>
                <a:spLocks noGrp="1"/>
              </p:cNvSpPr>
              <p:nvPr>
                <p:ph idx="1"/>
              </p:nvPr>
            </p:nvSpPr>
            <p:spPr/>
            <p:txBody>
              <a:bodyPr>
                <a:normAutofit/>
              </a:bodyPr>
              <a:lstStyle/>
              <a:p>
                <a:pPr marL="0" indent="0">
                  <a:buNone/>
                </a:pPr>
                <a:r>
                  <a:rPr lang="it-IT" sz="2400" dirty="0"/>
                  <a:t>The </a:t>
                </a:r>
                <a:r>
                  <a:rPr lang="it-IT" sz="2400" dirty="0" err="1"/>
                  <a:t>heuristic</a:t>
                </a:r>
                <a:r>
                  <a:rPr lang="it-IT" sz="2400" dirty="0"/>
                  <a:t> </a:t>
                </a:r>
                <a:r>
                  <a:rPr lang="it-IT" sz="2400" dirty="0" err="1"/>
                  <a:t>function</a:t>
                </a:r>
                <a:r>
                  <a:rPr lang="it-IT" sz="2400" dirty="0"/>
                  <a:t> h </a:t>
                </a:r>
                <a:r>
                  <a:rPr lang="it-IT" sz="2400" dirty="0" err="1"/>
                  <a:t>is</a:t>
                </a:r>
                <a:r>
                  <a:rPr lang="it-IT" sz="2400" dirty="0"/>
                  <a:t> </a:t>
                </a:r>
                <a:r>
                  <a:rPr lang="it-IT" sz="2400" dirty="0" err="1"/>
                  <a:t>consistent</a:t>
                </a:r>
                <a:r>
                  <a:rPr lang="it-IT" sz="2400" dirty="0"/>
                  <a:t> if it </a:t>
                </a:r>
                <a:r>
                  <a:rPr lang="it-IT" sz="2400" dirty="0" err="1"/>
                  <a:t>satisfies</a:t>
                </a:r>
                <a:r>
                  <a:rPr lang="it-IT" sz="2400" dirty="0"/>
                  <a:t> a </a:t>
                </a:r>
                <a:r>
                  <a:rPr lang="it-IT" sz="2400" dirty="0" err="1"/>
                  <a:t>triangular</a:t>
                </a:r>
                <a:r>
                  <a:rPr lang="it-IT" sz="2400" dirty="0"/>
                  <a:t> </a:t>
                </a:r>
                <a:r>
                  <a:rPr lang="it-IT" sz="2400" dirty="0" err="1"/>
                  <a:t>inequality</a:t>
                </a:r>
                <a:r>
                  <a:rPr lang="it-IT" sz="2400" dirty="0"/>
                  <a:t>:</a:t>
                </a:r>
              </a:p>
              <a:p>
                <a:pPr marL="0" indent="0">
                  <a:buNone/>
                </a:pPr>
                <a:r>
                  <a:rPr lang="it-IT" sz="2400" dirty="0"/>
                  <a:t>h(n)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 </m:t>
                    </m:r>
                  </m:oMath>
                </a14:m>
                <a:r>
                  <a:rPr lang="it-IT" sz="2400" dirty="0"/>
                  <a:t>c(</a:t>
                </a:r>
                <a:r>
                  <a:rPr lang="it-IT" sz="2400" dirty="0" err="1"/>
                  <a:t>n,a,n</a:t>
                </a:r>
                <a:r>
                  <a:rPr lang="it-IT" sz="2400" dirty="0"/>
                  <a:t>’) + h(n’) for all n and n’</a:t>
                </a:r>
              </a:p>
              <a:p>
                <a:pPr marL="0" indent="0">
                  <a:buNone/>
                </a:pPr>
                <a:endParaRPr lang="it-IT" sz="2400" dirty="0"/>
              </a:p>
              <a:p>
                <a:pPr marL="0" indent="0">
                  <a:buNone/>
                </a:pPr>
                <a:r>
                  <a:rPr lang="it-IT" b="1" dirty="0"/>
                  <a:t>If h </a:t>
                </a:r>
                <a:r>
                  <a:rPr lang="it-IT" b="1" dirty="0" err="1"/>
                  <a:t>is</a:t>
                </a:r>
                <a:r>
                  <a:rPr lang="it-IT" b="1" dirty="0"/>
                  <a:t> </a:t>
                </a:r>
                <a:r>
                  <a:rPr lang="it-IT" b="1" dirty="0" err="1"/>
                  <a:t>consistent</a:t>
                </a:r>
                <a:r>
                  <a:rPr lang="it-IT" b="1" dirty="0"/>
                  <a:t> then it </a:t>
                </a:r>
                <a:r>
                  <a:rPr lang="it-IT" b="1" dirty="0" err="1"/>
                  <a:t>is</a:t>
                </a:r>
                <a:r>
                  <a:rPr lang="it-IT" b="1" dirty="0"/>
                  <a:t> </a:t>
                </a:r>
                <a:r>
                  <a:rPr lang="it-IT" b="1" dirty="0" err="1"/>
                  <a:t>admissible</a:t>
                </a:r>
                <a:r>
                  <a:rPr lang="it-IT" sz="2400" dirty="0"/>
                  <a:t>:</a:t>
                </a:r>
              </a:p>
              <a:p>
                <a:pPr marL="0" indent="0">
                  <a:buNone/>
                </a:pPr>
                <a:r>
                  <a:rPr lang="it-IT" sz="2400" dirty="0"/>
                  <a:t>let a</a:t>
                </a:r>
                <a:r>
                  <a:rPr lang="it-IT" sz="2400" baseline="-25000" dirty="0"/>
                  <a:t>i </a:t>
                </a:r>
                <a:r>
                  <a:rPr lang="it-IT" sz="2400" dirty="0"/>
                  <a:t>be a </a:t>
                </a:r>
                <a:r>
                  <a:rPr lang="it-IT" sz="2400" dirty="0" err="1"/>
                  <a:t>sequence</a:t>
                </a:r>
                <a:r>
                  <a:rPr lang="it-IT" sz="2400" dirty="0"/>
                  <a:t> of actions </a:t>
                </a:r>
                <a:r>
                  <a:rPr lang="it-IT" sz="2400" dirty="0" err="1"/>
                  <a:t>along</a:t>
                </a:r>
                <a:r>
                  <a:rPr lang="it-IT" sz="2400" dirty="0"/>
                  <a:t> an </a:t>
                </a:r>
                <a:r>
                  <a:rPr lang="it-IT" sz="2400" dirty="0" err="1"/>
                  <a:t>optimal</a:t>
                </a:r>
                <a:r>
                  <a:rPr lang="it-IT" sz="2400" dirty="0"/>
                  <a:t> </a:t>
                </a:r>
                <a:r>
                  <a:rPr lang="it-IT" sz="2400" dirty="0" err="1"/>
                  <a:t>solution</a:t>
                </a:r>
                <a:r>
                  <a:rPr lang="it-IT" sz="2400" dirty="0"/>
                  <a:t>, </a:t>
                </a:r>
              </a:p>
              <a:p>
                <a:pPr marL="0" indent="0">
                  <a:buNone/>
                </a:pPr>
                <a:r>
                  <a:rPr lang="it-IT" sz="2400" dirty="0"/>
                  <a:t>i.e. we move from n to n</a:t>
                </a:r>
                <a:r>
                  <a:rPr lang="it-IT" sz="2400" baseline="-25000" dirty="0"/>
                  <a:t>1</a:t>
                </a:r>
                <a:r>
                  <a:rPr lang="it-IT" sz="2400" dirty="0"/>
                  <a:t> to n</a:t>
                </a:r>
                <a:r>
                  <a:rPr lang="it-IT" sz="2400" baseline="-25000" dirty="0"/>
                  <a:t>2</a:t>
                </a:r>
                <a:r>
                  <a:rPr lang="it-IT" sz="2400" dirty="0"/>
                  <a:t> … -&gt; G*. Then</a:t>
                </a:r>
              </a:p>
              <a:p>
                <a:pPr marL="0" indent="0">
                  <a:buNone/>
                </a:pPr>
                <a:r>
                  <a:rPr lang="it-IT" sz="2400" dirty="0"/>
                  <a:t>h(n)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 </m:t>
                    </m:r>
                  </m:oMath>
                </a14:m>
                <a:r>
                  <a:rPr lang="it-IT" sz="2400" dirty="0"/>
                  <a:t>c(n,a</a:t>
                </a:r>
                <a:r>
                  <a:rPr lang="it-IT" sz="2400" baseline="-25000" dirty="0"/>
                  <a:t>1</a:t>
                </a:r>
                <a:r>
                  <a:rPr lang="it-IT" sz="2400" dirty="0"/>
                  <a:t>,n</a:t>
                </a:r>
                <a:r>
                  <a:rPr lang="it-IT" sz="2400" baseline="-25000" dirty="0"/>
                  <a:t>1</a:t>
                </a:r>
                <a:r>
                  <a:rPr lang="it-IT" sz="2400" dirty="0"/>
                  <a:t>) + h(n</a:t>
                </a:r>
                <a:r>
                  <a:rPr lang="it-IT" sz="2400" baseline="-25000" dirty="0"/>
                  <a:t>1</a:t>
                </a:r>
                <a:r>
                  <a:rPr lang="it-IT" sz="2400" dirty="0"/>
                  <a:t>)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oMath>
                </a14:m>
                <a:r>
                  <a:rPr lang="it-IT" sz="2400" dirty="0"/>
                  <a:t> c(n,a</a:t>
                </a:r>
                <a:r>
                  <a:rPr lang="it-IT" sz="2400" baseline="-25000" dirty="0"/>
                  <a:t>1</a:t>
                </a:r>
                <a:r>
                  <a:rPr lang="it-IT" sz="2400" dirty="0"/>
                  <a:t>,n</a:t>
                </a:r>
                <a:r>
                  <a:rPr lang="it-IT" sz="2400" baseline="-25000" dirty="0"/>
                  <a:t>1</a:t>
                </a:r>
                <a:r>
                  <a:rPr lang="it-IT" sz="2400" dirty="0"/>
                  <a:t>) + c(n</a:t>
                </a:r>
                <a:r>
                  <a:rPr lang="it-IT" sz="2400" baseline="-25000" dirty="0"/>
                  <a:t>1</a:t>
                </a:r>
                <a:r>
                  <a:rPr lang="it-IT" sz="2400" dirty="0"/>
                  <a:t>,a</a:t>
                </a:r>
                <a:r>
                  <a:rPr lang="it-IT" sz="2400" baseline="-25000" dirty="0"/>
                  <a:t>2</a:t>
                </a:r>
                <a:r>
                  <a:rPr lang="it-IT" sz="2400" dirty="0"/>
                  <a:t>,n</a:t>
                </a:r>
                <a:r>
                  <a:rPr lang="it-IT" sz="2400" baseline="-25000" dirty="0"/>
                  <a:t>2</a:t>
                </a:r>
                <a:r>
                  <a:rPr lang="it-IT" sz="2400" dirty="0"/>
                  <a:t>)+h(n 2) </a:t>
                </a:r>
                <a14:m>
                  <m:oMath xmlns:m="http://schemas.openxmlformats.org/officeDocument/2006/math">
                    <m:r>
                      <a:rPr lang="it-IT" sz="240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 …</m:t>
                    </m:r>
                  </m:oMath>
                </a14:m>
                <a:endParaRPr lang="it-IT" sz="2400" b="0" dirty="0">
                  <a:ea typeface="Cambria Math" panose="02040503050406030204" pitchFamily="18" charset="0"/>
                </a:endParaRPr>
              </a:p>
              <a:p>
                <a:pPr marL="0" indent="0">
                  <a:buNone/>
                </a:pPr>
                <a14:m>
                  <m:oMath xmlns:m="http://schemas.openxmlformats.org/officeDocument/2006/math">
                    <m:r>
                      <a:rPr lang="it-IT" sz="2400" i="1" smtClean="0">
                        <a:latin typeface="Cambria Math" panose="02040503050406030204" pitchFamily="18" charset="0"/>
                        <a:ea typeface="Cambria Math" panose="02040503050406030204" pitchFamily="18" charset="0"/>
                      </a:rPr>
                      <m:t>≤</m:t>
                    </m:r>
                  </m:oMath>
                </a14:m>
                <a:r>
                  <a:rPr lang="it-IT" sz="2400" dirty="0"/>
                  <a:t> c(n,a</a:t>
                </a:r>
                <a:r>
                  <a:rPr lang="it-IT" sz="2400" baseline="-25000" dirty="0"/>
                  <a:t>1</a:t>
                </a:r>
                <a:r>
                  <a:rPr lang="it-IT" sz="2400" dirty="0"/>
                  <a:t>,n</a:t>
                </a:r>
                <a:r>
                  <a:rPr lang="it-IT" sz="2400" baseline="-25000" dirty="0"/>
                  <a:t>1</a:t>
                </a:r>
                <a:r>
                  <a:rPr lang="it-IT" sz="2400" dirty="0"/>
                  <a:t>) + c(n</a:t>
                </a:r>
                <a:r>
                  <a:rPr lang="it-IT" sz="2400" baseline="-25000" dirty="0"/>
                  <a:t>1</a:t>
                </a:r>
                <a:r>
                  <a:rPr lang="it-IT" sz="2400" dirty="0"/>
                  <a:t>,a</a:t>
                </a:r>
                <a:r>
                  <a:rPr lang="it-IT" sz="2400" baseline="-25000" dirty="0"/>
                  <a:t>2</a:t>
                </a:r>
                <a:r>
                  <a:rPr lang="it-IT" sz="2400" dirty="0"/>
                  <a:t>,n</a:t>
                </a:r>
                <a:r>
                  <a:rPr lang="it-IT" sz="2400" baseline="-25000" dirty="0"/>
                  <a:t>2</a:t>
                </a:r>
                <a:r>
                  <a:rPr lang="it-IT" sz="2400" dirty="0"/>
                  <a:t>)+…+ c(n</a:t>
                </a:r>
                <a:r>
                  <a:rPr lang="it-IT" sz="2400" baseline="-25000" dirty="0"/>
                  <a:t>d-1</a:t>
                </a:r>
                <a:r>
                  <a:rPr lang="it-IT" sz="2400" dirty="0"/>
                  <a:t>,a</a:t>
                </a:r>
                <a:r>
                  <a:rPr lang="it-IT" sz="2400" baseline="-25000" dirty="0"/>
                  <a:t>d</a:t>
                </a:r>
                <a:r>
                  <a:rPr lang="it-IT" sz="2400" dirty="0"/>
                  <a:t>,G*)+h(G*)=C(</a:t>
                </a:r>
                <a:r>
                  <a:rPr lang="it-IT" sz="2400" dirty="0" err="1"/>
                  <a:t>n,G</a:t>
                </a:r>
                <a:r>
                  <a:rPr lang="it-IT" sz="2400" dirty="0"/>
                  <a:t>*)</a:t>
                </a:r>
              </a:p>
              <a:p>
                <a:pPr marL="0" indent="0">
                  <a:buNone/>
                </a:pPr>
                <a:r>
                  <a:rPr lang="it-IT" sz="2400" dirty="0" err="1"/>
                  <a:t>Therefore</a:t>
                </a:r>
                <a:r>
                  <a:rPr lang="it-IT" sz="2400" dirty="0"/>
                  <a:t> h </a:t>
                </a:r>
                <a:r>
                  <a:rPr lang="it-IT" sz="2400" dirty="0" err="1"/>
                  <a:t>is</a:t>
                </a:r>
                <a:r>
                  <a:rPr lang="it-IT" sz="2400" dirty="0"/>
                  <a:t> </a:t>
                </a:r>
                <a:r>
                  <a:rPr lang="it-IT" sz="2400" dirty="0" err="1"/>
                  <a:t>admissible</a:t>
                </a:r>
                <a:r>
                  <a:rPr lang="it-IT" sz="2400" dirty="0"/>
                  <a:t>.</a:t>
                </a:r>
              </a:p>
            </p:txBody>
          </p:sp>
        </mc:Choice>
        <mc:Fallback>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it-IT">
                    <a:noFill/>
                  </a:rPr>
                  <a:t> </a:t>
                </a:r>
              </a:p>
            </p:txBody>
          </p:sp>
        </mc:Fallback>
      </mc:AlternateContent>
    </p:spTree>
    <p:extLst>
      <p:ext uri="{BB962C8B-B14F-4D97-AF65-F5344CB8AC3E}">
        <p14:creationId xmlns:p14="http://schemas.microsoft.com/office/powerpoint/2010/main" val="16388541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Again on </a:t>
            </a:r>
            <a:r>
              <a:rPr lang="it-IT" dirty="0" err="1"/>
              <a:t>optimality</a:t>
            </a:r>
            <a:r>
              <a:rPr lang="it-IT" dirty="0"/>
              <a:t>: </a:t>
            </a:r>
            <a:br>
              <a:rPr lang="it-IT" dirty="0"/>
            </a:br>
            <a:r>
              <a:rPr lang="it-IT" dirty="0"/>
              <a:t>if h </a:t>
            </a:r>
            <a:r>
              <a:rPr lang="it-IT" dirty="0" err="1"/>
              <a:t>is</a:t>
            </a:r>
            <a:r>
              <a:rPr lang="it-IT" dirty="0"/>
              <a:t> </a:t>
            </a:r>
            <a:r>
              <a:rPr lang="it-IT" dirty="0" err="1"/>
              <a:t>consistent</a:t>
            </a:r>
            <a:r>
              <a:rPr lang="it-IT" dirty="0"/>
              <a:t> then A* </a:t>
            </a:r>
            <a:r>
              <a:rPr lang="it-IT" dirty="0" err="1"/>
              <a:t>is</a:t>
            </a:r>
            <a:r>
              <a:rPr lang="it-IT" dirty="0"/>
              <a:t> </a:t>
            </a:r>
            <a:r>
              <a:rPr lang="it-IT" dirty="0" err="1"/>
              <a:t>optimal</a:t>
            </a:r>
            <a:endParaRPr lang="it-IT" dirty="0"/>
          </a:p>
        </p:txBody>
      </p:sp>
      <mc:AlternateContent xmlns:mc="http://schemas.openxmlformats.org/markup-compatibility/2006">
        <mc:Choice xmlns:a14="http://schemas.microsoft.com/office/drawing/2010/main" Requires="a14">
          <p:sp>
            <p:nvSpPr>
              <p:cNvPr id="3" name="Segnaposto contenuto 2"/>
              <p:cNvSpPr>
                <a:spLocks noGrp="1"/>
              </p:cNvSpPr>
              <p:nvPr>
                <p:ph idx="1"/>
              </p:nvPr>
            </p:nvSpPr>
            <p:spPr/>
            <p:txBody>
              <a:bodyPr>
                <a:normAutofit lnSpcReduction="10000"/>
              </a:bodyPr>
              <a:lstStyle/>
              <a:p>
                <a:pPr marL="0" indent="0">
                  <a:buNone/>
                </a:pPr>
                <a:endParaRPr lang="it-IT" dirty="0"/>
              </a:p>
              <a:p>
                <a:pPr marL="0" indent="0">
                  <a:buNone/>
                </a:pPr>
                <a:r>
                  <a:rPr lang="it-IT" dirty="0"/>
                  <a:t>Let a be an </a:t>
                </a:r>
                <a:r>
                  <a:rPr lang="it-IT" dirty="0" err="1"/>
                  <a:t>action</a:t>
                </a:r>
                <a:r>
                  <a:rPr lang="it-IT" dirty="0"/>
                  <a:t> </a:t>
                </a:r>
                <a:r>
                  <a:rPr lang="it-IT" dirty="0" err="1"/>
                  <a:t>conneting</a:t>
                </a:r>
                <a:r>
                  <a:rPr lang="it-IT" dirty="0"/>
                  <a:t> n to n’, </a:t>
                </a:r>
                <a:r>
                  <a:rPr lang="it-IT" dirty="0" err="1"/>
                  <a:t>along</a:t>
                </a:r>
                <a:r>
                  <a:rPr lang="it-IT" dirty="0"/>
                  <a:t> </a:t>
                </a:r>
                <a:r>
                  <a:rPr lang="it-IT" dirty="0" err="1"/>
                  <a:t>whatever</a:t>
                </a:r>
                <a:r>
                  <a:rPr lang="it-IT" dirty="0"/>
                  <a:t> path. Then:</a:t>
                </a:r>
              </a:p>
              <a:p>
                <a:pPr marL="0" indent="0">
                  <a:buNone/>
                </a:pPr>
                <a:r>
                  <a:rPr lang="it-IT" dirty="0"/>
                  <a:t>f(n’)=g(n’)+h(n’)=g(n)+c(</a:t>
                </a:r>
                <a:r>
                  <a:rPr lang="it-IT" dirty="0" err="1"/>
                  <a:t>n,a,n</a:t>
                </a:r>
                <a:r>
                  <a:rPr lang="it-IT" dirty="0"/>
                  <a:t>’)+h(n’)</a:t>
                </a:r>
                <a14:m>
                  <m:oMath xmlns:m="http://schemas.openxmlformats.org/officeDocument/2006/math">
                    <m:r>
                      <a:rPr lang="it-IT" i="1" smtClean="0">
                        <a:latin typeface="Cambria Math" panose="02040503050406030204" pitchFamily="18" charset="0"/>
                        <a:ea typeface="Cambria Math" panose="02040503050406030204" pitchFamily="18" charset="0"/>
                      </a:rPr>
                      <m:t>≥</m:t>
                    </m:r>
                    <m:r>
                      <a:rPr lang="it-IT" b="0" i="1" smtClean="0">
                        <a:latin typeface="Cambria Math" panose="02040503050406030204" pitchFamily="18" charset="0"/>
                        <a:ea typeface="Cambria Math" panose="02040503050406030204" pitchFamily="18" charset="0"/>
                      </a:rPr>
                      <m:t> </m:t>
                    </m:r>
                  </m:oMath>
                </a14:m>
                <a:r>
                  <a:rPr lang="it-IT" b="0" dirty="0">
                    <a:ea typeface="Cambria Math" panose="02040503050406030204" pitchFamily="18" charset="0"/>
                  </a:rPr>
                  <a:t>g(n)+h(n)=f(n)</a:t>
                </a:r>
              </a:p>
              <a:p>
                <a:pPr marL="0" indent="0">
                  <a:buNone/>
                </a:pPr>
                <a:endParaRPr lang="it-IT" dirty="0">
                  <a:ea typeface="Cambria Math" panose="02040503050406030204" pitchFamily="18" charset="0"/>
                </a:endParaRPr>
              </a:p>
              <a:p>
                <a:pPr marL="0" indent="0">
                  <a:buNone/>
                </a:pPr>
                <a:r>
                  <a:rPr lang="it-IT" b="0" dirty="0" err="1">
                    <a:ea typeface="Cambria Math" panose="02040503050406030204" pitchFamily="18" charset="0"/>
                  </a:rPr>
                  <a:t>Therefore</a:t>
                </a:r>
                <a:r>
                  <a:rPr lang="it-IT" b="0" dirty="0">
                    <a:ea typeface="Cambria Math" panose="02040503050406030204" pitchFamily="18" charset="0"/>
                  </a:rPr>
                  <a:t> </a:t>
                </a:r>
                <a:r>
                  <a:rPr lang="it-IT" b="0" dirty="0">
                    <a:solidFill>
                      <a:srgbClr val="FF0000"/>
                    </a:solidFill>
                    <a:ea typeface="Cambria Math" panose="02040503050406030204" pitchFamily="18" charset="0"/>
                  </a:rPr>
                  <a:t>f </a:t>
                </a:r>
                <a:r>
                  <a:rPr lang="it-IT" b="0" dirty="0" err="1">
                    <a:solidFill>
                      <a:srgbClr val="FF0000"/>
                    </a:solidFill>
                    <a:ea typeface="Cambria Math" panose="02040503050406030204" pitchFamily="18" charset="0"/>
                  </a:rPr>
                  <a:t>is</a:t>
                </a:r>
                <a:r>
                  <a:rPr lang="it-IT" b="0" dirty="0">
                    <a:solidFill>
                      <a:srgbClr val="FF0000"/>
                    </a:solidFill>
                    <a:ea typeface="Cambria Math" panose="02040503050406030204" pitchFamily="18" charset="0"/>
                  </a:rPr>
                  <a:t> a not-</a:t>
                </a:r>
                <a:r>
                  <a:rPr lang="it-IT" b="0" dirty="0" err="1">
                    <a:solidFill>
                      <a:srgbClr val="FF0000"/>
                    </a:solidFill>
                    <a:ea typeface="Cambria Math" panose="02040503050406030204" pitchFamily="18" charset="0"/>
                  </a:rPr>
                  <a:t>decreasing</a:t>
                </a:r>
                <a:r>
                  <a:rPr lang="it-IT" b="0" dirty="0">
                    <a:solidFill>
                      <a:srgbClr val="FF0000"/>
                    </a:solidFill>
                    <a:ea typeface="Cambria Math" panose="02040503050406030204" pitchFamily="18" charset="0"/>
                  </a:rPr>
                  <a:t> </a:t>
                </a:r>
                <a:r>
                  <a:rPr lang="it-IT" b="0" dirty="0" err="1">
                    <a:solidFill>
                      <a:srgbClr val="FF0000"/>
                    </a:solidFill>
                    <a:ea typeface="Cambria Math" panose="02040503050406030204" pitchFamily="18" charset="0"/>
                  </a:rPr>
                  <a:t>function</a:t>
                </a:r>
                <a:r>
                  <a:rPr lang="it-IT" b="0" dirty="0">
                    <a:solidFill>
                      <a:srgbClr val="FF0000"/>
                    </a:solidFill>
                    <a:ea typeface="Cambria Math" panose="02040503050406030204" pitchFamily="18" charset="0"/>
                  </a:rPr>
                  <a:t> (</a:t>
                </a:r>
                <a:r>
                  <a:rPr lang="it-IT" b="0" dirty="0" err="1">
                    <a:solidFill>
                      <a:srgbClr val="FF0000"/>
                    </a:solidFill>
                    <a:ea typeface="Cambria Math" panose="02040503050406030204" pitchFamily="18" charset="0"/>
                  </a:rPr>
                  <a:t>along</a:t>
                </a:r>
                <a:r>
                  <a:rPr lang="it-IT" b="0" dirty="0">
                    <a:solidFill>
                      <a:srgbClr val="FF0000"/>
                    </a:solidFill>
                    <a:ea typeface="Cambria Math" panose="02040503050406030204" pitchFamily="18" charset="0"/>
                  </a:rPr>
                  <a:t> whatever path). </a:t>
                </a:r>
              </a:p>
              <a:p>
                <a:pPr marL="0" indent="0">
                  <a:buNone/>
                </a:pPr>
                <a:r>
                  <a:rPr lang="it-IT" b="0" dirty="0">
                    <a:ea typeface="Cambria Math" panose="02040503050406030204" pitchFamily="18" charset="0"/>
                  </a:rPr>
                  <a:t>A* </a:t>
                </a:r>
                <a:r>
                  <a:rPr lang="it-IT" b="0" dirty="0" err="1">
                    <a:ea typeface="Cambria Math" panose="02040503050406030204" pitchFamily="18" charset="0"/>
                  </a:rPr>
                  <a:t>expands</a:t>
                </a:r>
                <a:r>
                  <a:rPr lang="it-IT" b="0" dirty="0">
                    <a:ea typeface="Cambria Math" panose="02040503050406030204" pitchFamily="18" charset="0"/>
                  </a:rPr>
                  <a:t> </a:t>
                </a:r>
                <a:r>
                  <a:rPr lang="it-IT" b="0" dirty="0" err="1">
                    <a:ea typeface="Cambria Math" panose="02040503050406030204" pitchFamily="18" charset="0"/>
                  </a:rPr>
                  <a:t>nodes</a:t>
                </a:r>
                <a:r>
                  <a:rPr lang="it-IT" b="0" dirty="0">
                    <a:ea typeface="Cambria Math" panose="02040503050406030204" pitchFamily="18" charset="0"/>
                  </a:rPr>
                  <a:t> </a:t>
                </a:r>
                <a:r>
                  <a:rPr lang="it-IT" b="0" dirty="0" err="1">
                    <a:ea typeface="Cambria Math" panose="02040503050406030204" pitchFamily="18" charset="0"/>
                  </a:rPr>
                  <a:t>having</a:t>
                </a:r>
                <a:r>
                  <a:rPr lang="it-IT" b="0" dirty="0">
                    <a:ea typeface="Cambria Math" panose="02040503050406030204" pitchFamily="18" charset="0"/>
                  </a:rPr>
                  <a:t> a not-</a:t>
                </a:r>
                <a:r>
                  <a:rPr lang="it-IT" b="0" dirty="0" err="1">
                    <a:ea typeface="Cambria Math" panose="02040503050406030204" pitchFamily="18" charset="0"/>
                  </a:rPr>
                  <a:t>decreasing</a:t>
                </a:r>
                <a:r>
                  <a:rPr lang="it-IT" b="0" dirty="0">
                    <a:ea typeface="Cambria Math" panose="02040503050406030204" pitchFamily="18" charset="0"/>
                  </a:rPr>
                  <a:t> cost and it </a:t>
                </a:r>
                <a:r>
                  <a:rPr lang="it-IT" b="0" dirty="0" err="1">
                    <a:ea typeface="Cambria Math" panose="02040503050406030204" pitchFamily="18" charset="0"/>
                  </a:rPr>
                  <a:t>expands</a:t>
                </a:r>
                <a:r>
                  <a:rPr lang="it-IT" b="0" dirty="0">
                    <a:ea typeface="Cambria Math" panose="02040503050406030204" pitchFamily="18" charset="0"/>
                  </a:rPr>
                  <a:t> ALL </a:t>
                </a:r>
                <a:r>
                  <a:rPr lang="it-IT" b="0" dirty="0" err="1">
                    <a:ea typeface="Cambria Math" panose="02040503050406030204" pitchFamily="18" charset="0"/>
                  </a:rPr>
                  <a:t>nodes</a:t>
                </a:r>
                <a:r>
                  <a:rPr lang="it-IT" b="0" dirty="0">
                    <a:ea typeface="Cambria Math" panose="02040503050406030204" pitchFamily="18" charset="0"/>
                  </a:rPr>
                  <a:t> </a:t>
                </a:r>
                <a:r>
                  <a:rPr lang="it-IT" b="0" dirty="0" err="1">
                    <a:ea typeface="Cambria Math" panose="02040503050406030204" pitchFamily="18" charset="0"/>
                  </a:rPr>
                  <a:t>having</a:t>
                </a:r>
                <a:r>
                  <a:rPr lang="it-IT" b="0" dirty="0">
                    <a:ea typeface="Cambria Math" panose="02040503050406030204" pitchFamily="18" charset="0"/>
                  </a:rPr>
                  <a:t> f(n)&lt;C*. </a:t>
                </a:r>
                <a:r>
                  <a:rPr lang="it-IT" b="0" dirty="0" err="1">
                    <a:ea typeface="Cambria Math" panose="02040503050406030204" pitchFamily="18" charset="0"/>
                  </a:rPr>
                  <a:t>Therefore</a:t>
                </a:r>
                <a:r>
                  <a:rPr lang="it-IT" b="0" dirty="0">
                    <a:ea typeface="Cambria Math" panose="02040503050406030204" pitchFamily="18" charset="0"/>
                  </a:rPr>
                  <a:t> the first goal it </a:t>
                </a:r>
                <a:r>
                  <a:rPr lang="it-IT" b="0" dirty="0" err="1">
                    <a:ea typeface="Cambria Math" panose="02040503050406030204" pitchFamily="18" charset="0"/>
                  </a:rPr>
                  <a:t>reaches</a:t>
                </a:r>
                <a:r>
                  <a:rPr lang="it-IT" b="0" dirty="0">
                    <a:ea typeface="Cambria Math" panose="02040503050406030204" pitchFamily="18" charset="0"/>
                  </a:rPr>
                  <a:t> has also the </a:t>
                </a:r>
                <a:r>
                  <a:rPr lang="it-IT" b="0" dirty="0" err="1">
                    <a:ea typeface="Cambria Math" panose="02040503050406030204" pitchFamily="18" charset="0"/>
                  </a:rPr>
                  <a:t>minimal</a:t>
                </a:r>
                <a:r>
                  <a:rPr lang="it-IT" b="0" dirty="0">
                    <a:ea typeface="Cambria Math" panose="02040503050406030204" pitchFamily="18" charset="0"/>
                  </a:rPr>
                  <a:t> </a:t>
                </a:r>
                <a:r>
                  <a:rPr lang="it-IT" b="0" dirty="0" err="1">
                    <a:ea typeface="Cambria Math" panose="02040503050406030204" pitchFamily="18" charset="0"/>
                  </a:rPr>
                  <a:t>cost</a:t>
                </a:r>
                <a:r>
                  <a:rPr lang="it-IT" b="0" dirty="0">
                    <a:ea typeface="Cambria Math" panose="02040503050406030204" pitchFamily="18" charset="0"/>
                  </a:rPr>
                  <a:t>.</a:t>
                </a:r>
              </a:p>
              <a:p>
                <a:pPr marL="0" indent="0">
                  <a:buNone/>
                </a:pPr>
                <a:r>
                  <a:rPr lang="it-IT" dirty="0">
                    <a:ea typeface="Cambria Math" panose="02040503050406030204" pitchFamily="18" charset="0"/>
                  </a:rPr>
                  <a:t>In general the time </a:t>
                </a:r>
                <a:r>
                  <a:rPr lang="it-IT" dirty="0" err="1">
                    <a:ea typeface="Cambria Math" panose="02040503050406030204" pitchFamily="18" charset="0"/>
                  </a:rPr>
                  <a:t>needed</a:t>
                </a:r>
                <a:r>
                  <a:rPr lang="it-IT" dirty="0">
                    <a:ea typeface="Cambria Math" panose="02040503050406030204" pitchFamily="18" charset="0"/>
                  </a:rPr>
                  <a:t> still </a:t>
                </a:r>
                <a:r>
                  <a:rPr lang="it-IT" dirty="0" err="1">
                    <a:ea typeface="Cambria Math" panose="02040503050406030204" pitchFamily="18" charset="0"/>
                  </a:rPr>
                  <a:t>grows</a:t>
                </a:r>
                <a:r>
                  <a:rPr lang="it-IT" dirty="0">
                    <a:ea typeface="Cambria Math" panose="02040503050406030204" pitchFamily="18" charset="0"/>
                  </a:rPr>
                  <a:t> </a:t>
                </a:r>
                <a:r>
                  <a:rPr lang="it-IT" dirty="0" err="1">
                    <a:ea typeface="Cambria Math" panose="02040503050406030204" pitchFamily="18" charset="0"/>
                  </a:rPr>
                  <a:t>exponentially</a:t>
                </a:r>
                <a:r>
                  <a:rPr lang="it-IT" dirty="0">
                    <a:ea typeface="Cambria Math" panose="02040503050406030204" pitchFamily="18" charset="0"/>
                  </a:rPr>
                  <a:t>, </a:t>
                </a:r>
                <a:r>
                  <a:rPr lang="it-IT" dirty="0" err="1">
                    <a:ea typeface="Cambria Math" panose="02040503050406030204" pitchFamily="18" charset="0"/>
                  </a:rPr>
                  <a:t>unless</a:t>
                </a:r>
                <a:r>
                  <a:rPr lang="it-IT" dirty="0">
                    <a:ea typeface="Cambria Math" panose="02040503050406030204" pitchFamily="18" charset="0"/>
                  </a:rPr>
                  <a:t> h </a:t>
                </a:r>
                <a:r>
                  <a:rPr lang="it-IT" dirty="0" err="1">
                    <a:ea typeface="Cambria Math" panose="02040503050406030204" pitchFamily="18" charset="0"/>
                  </a:rPr>
                  <a:t>makes</a:t>
                </a:r>
                <a:r>
                  <a:rPr lang="it-IT" dirty="0">
                    <a:ea typeface="Cambria Math" panose="02040503050406030204" pitchFamily="18" charset="0"/>
                  </a:rPr>
                  <a:t> only </a:t>
                </a:r>
                <a:r>
                  <a:rPr lang="it-IT" dirty="0" err="1">
                    <a:ea typeface="Cambria Math" panose="02040503050406030204" pitchFamily="18" charset="0"/>
                  </a:rPr>
                  <a:t>logarithmic</a:t>
                </a:r>
                <a:r>
                  <a:rPr lang="it-IT" dirty="0">
                    <a:ea typeface="Cambria Math" panose="02040503050406030204" pitchFamily="18" charset="0"/>
                  </a:rPr>
                  <a:t> </a:t>
                </a:r>
                <a:r>
                  <a:rPr lang="it-IT" dirty="0" err="1">
                    <a:ea typeface="Cambria Math" panose="02040503050406030204" pitchFamily="18" charset="0"/>
                  </a:rPr>
                  <a:t>errors</a:t>
                </a:r>
                <a:r>
                  <a:rPr lang="it-IT" dirty="0">
                    <a:ea typeface="Cambria Math" panose="02040503050406030204" pitchFamily="18" charset="0"/>
                  </a:rPr>
                  <a:t>.</a:t>
                </a:r>
                <a:endParaRPr lang="it-IT" b="0" dirty="0">
                  <a:ea typeface="Cambria Math" panose="02040503050406030204" pitchFamily="18" charset="0"/>
                </a:endParaRPr>
              </a:p>
              <a:p>
                <a:pPr marL="0" indent="0">
                  <a:buNone/>
                </a:pPr>
                <a:endParaRPr lang="it-IT" dirty="0">
                  <a:ea typeface="Cambria Math" panose="02040503050406030204" pitchFamily="18" charset="0"/>
                </a:endParaRPr>
              </a:p>
              <a:p>
                <a:pPr marL="0" indent="0">
                  <a:buNone/>
                </a:pPr>
                <a:endParaRPr lang="it-IT" dirty="0"/>
              </a:p>
              <a:p>
                <a:pPr marL="0" indent="0">
                  <a:buNone/>
                </a:pPr>
                <a:endParaRPr lang="it-IT" dirty="0"/>
              </a:p>
            </p:txBody>
          </p:sp>
        </mc:Choice>
        <mc:Fallback>
          <p:sp>
            <p:nvSpPr>
              <p:cNvPr id="3" name="Segnaposto contenuto 2"/>
              <p:cNvSpPr>
                <a:spLocks noGrp="1" noRot="1" noChangeAspect="1" noMove="1" noResize="1" noEditPoints="1" noAdjustHandles="1" noChangeArrowheads="1" noChangeShapeType="1" noTextEdit="1"/>
              </p:cNvSpPr>
              <p:nvPr>
                <p:ph idx="1"/>
              </p:nvPr>
            </p:nvSpPr>
            <p:spPr>
              <a:blipFill>
                <a:blip r:embed="rId2"/>
                <a:stretch>
                  <a:fillRect l="-1217" b="-2241"/>
                </a:stretch>
              </a:blipFill>
            </p:spPr>
            <p:txBody>
              <a:bodyPr/>
              <a:lstStyle/>
              <a:p>
                <a:r>
                  <a:rPr lang="it-IT">
                    <a:noFill/>
                  </a:rPr>
                  <a:t> </a:t>
                </a:r>
              </a:p>
            </p:txBody>
          </p:sp>
        </mc:Fallback>
      </mc:AlternateContent>
    </p:spTree>
    <p:extLst>
      <p:ext uri="{BB962C8B-B14F-4D97-AF65-F5344CB8AC3E}">
        <p14:creationId xmlns:p14="http://schemas.microsoft.com/office/powerpoint/2010/main" val="38924131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2"/>
          <a:stretch>
            <a:fillRect/>
          </a:stretch>
        </p:blipFill>
        <p:spPr>
          <a:xfrm>
            <a:off x="1568012" y="1052285"/>
            <a:ext cx="8890067" cy="4666343"/>
          </a:xfrm>
          <a:prstGeom prst="rect">
            <a:avLst/>
          </a:prstGeom>
        </p:spPr>
      </p:pic>
    </p:spTree>
    <p:extLst>
      <p:ext uri="{BB962C8B-B14F-4D97-AF65-F5344CB8AC3E}">
        <p14:creationId xmlns:p14="http://schemas.microsoft.com/office/powerpoint/2010/main" val="2754213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Inventing</a:t>
            </a:r>
            <a:r>
              <a:rPr lang="it-IT" dirty="0"/>
              <a:t> </a:t>
            </a:r>
            <a:r>
              <a:rPr lang="it-IT" dirty="0" err="1"/>
              <a:t>admissible</a:t>
            </a:r>
            <a:r>
              <a:rPr lang="it-IT" dirty="0"/>
              <a:t> </a:t>
            </a:r>
            <a:r>
              <a:rPr lang="it-IT" dirty="0" err="1"/>
              <a:t>heuristic</a:t>
            </a:r>
            <a:r>
              <a:rPr lang="it-IT" dirty="0"/>
              <a:t> </a:t>
            </a:r>
            <a:r>
              <a:rPr lang="it-IT" dirty="0" err="1"/>
              <a:t>functions</a:t>
            </a:r>
            <a:endParaRPr lang="it-IT" dirty="0"/>
          </a:p>
        </p:txBody>
      </p:sp>
      <p:sp>
        <p:nvSpPr>
          <p:cNvPr id="3" name="Segnaposto contenuto 2"/>
          <p:cNvSpPr>
            <a:spLocks noGrp="1"/>
          </p:cNvSpPr>
          <p:nvPr>
            <p:ph idx="1"/>
          </p:nvPr>
        </p:nvSpPr>
        <p:spPr>
          <a:xfrm>
            <a:off x="838200" y="1825625"/>
            <a:ext cx="10515600" cy="2847975"/>
          </a:xfrm>
        </p:spPr>
        <p:txBody>
          <a:bodyPr/>
          <a:lstStyle/>
          <a:p>
            <a:pPr marL="0" indent="0">
              <a:buNone/>
            </a:pPr>
            <a:r>
              <a:rPr lang="it-IT" sz="1800" dirty="0"/>
              <a:t>The </a:t>
            </a:r>
            <a:r>
              <a:rPr lang="it-IT" sz="1800" dirty="0" err="1"/>
              <a:t>cost</a:t>
            </a:r>
            <a:r>
              <a:rPr lang="it-IT" sz="1800" dirty="0"/>
              <a:t> of an </a:t>
            </a:r>
            <a:r>
              <a:rPr lang="it-IT" sz="1800" dirty="0" err="1"/>
              <a:t>optimal</a:t>
            </a:r>
            <a:r>
              <a:rPr lang="it-IT" sz="1800" dirty="0"/>
              <a:t> </a:t>
            </a:r>
            <a:r>
              <a:rPr lang="it-IT" sz="1800" dirty="0" err="1"/>
              <a:t>solution</a:t>
            </a:r>
            <a:r>
              <a:rPr lang="it-IT" sz="1800" dirty="0"/>
              <a:t> to a «</a:t>
            </a:r>
            <a:r>
              <a:rPr lang="it-IT" sz="1800" dirty="0" err="1"/>
              <a:t>relaxed</a:t>
            </a:r>
            <a:r>
              <a:rPr lang="it-IT" sz="1800" dirty="0"/>
              <a:t>» problem </a:t>
            </a:r>
            <a:r>
              <a:rPr lang="it-IT" sz="1800" dirty="0" err="1"/>
              <a:t>is</a:t>
            </a:r>
            <a:r>
              <a:rPr lang="it-IT" sz="1800" dirty="0"/>
              <a:t> an </a:t>
            </a:r>
            <a:r>
              <a:rPr lang="it-IT" sz="1800" dirty="0" err="1"/>
              <a:t>admissible</a:t>
            </a:r>
            <a:r>
              <a:rPr lang="it-IT" sz="1800" dirty="0"/>
              <a:t> </a:t>
            </a:r>
            <a:r>
              <a:rPr lang="it-IT" sz="1800" dirty="0" err="1"/>
              <a:t>heuristic</a:t>
            </a:r>
            <a:r>
              <a:rPr lang="it-IT" sz="1800" dirty="0"/>
              <a:t> </a:t>
            </a:r>
            <a:r>
              <a:rPr lang="it-IT" sz="1800" dirty="0" err="1"/>
              <a:t>function</a:t>
            </a:r>
            <a:r>
              <a:rPr lang="it-IT" sz="1800" dirty="0"/>
              <a:t> for the </a:t>
            </a:r>
            <a:r>
              <a:rPr lang="it-IT" sz="1800" dirty="0" err="1"/>
              <a:t>original</a:t>
            </a:r>
            <a:r>
              <a:rPr lang="it-IT" sz="1800" dirty="0"/>
              <a:t> problem.</a:t>
            </a:r>
          </a:p>
          <a:p>
            <a:pPr marL="0" indent="0">
              <a:buNone/>
            </a:pPr>
            <a:r>
              <a:rPr lang="it-IT" sz="1800" dirty="0"/>
              <a:t>8-puzzle:</a:t>
            </a:r>
          </a:p>
          <a:p>
            <a:pPr marL="514350" indent="-514350">
              <a:buFont typeface="+mj-lt"/>
              <a:buAutoNum type="arabicPeriod"/>
            </a:pPr>
            <a:r>
              <a:rPr lang="it-IT" sz="1800" dirty="0" err="1"/>
              <a:t>Tile</a:t>
            </a:r>
            <a:r>
              <a:rPr lang="it-IT" sz="1800" dirty="0"/>
              <a:t> can </a:t>
            </a:r>
            <a:r>
              <a:rPr lang="it-IT" sz="1800" dirty="0" err="1"/>
              <a:t>jump</a:t>
            </a:r>
            <a:r>
              <a:rPr lang="it-IT" sz="1800" dirty="0"/>
              <a:t>: h</a:t>
            </a:r>
            <a:r>
              <a:rPr lang="it-IT" sz="1800" baseline="-25000" dirty="0"/>
              <a:t>1</a:t>
            </a:r>
            <a:r>
              <a:rPr lang="it-IT" sz="1800" dirty="0"/>
              <a:t> </a:t>
            </a:r>
            <a:r>
              <a:rPr lang="it-IT" sz="1800" dirty="0" err="1"/>
              <a:t>counts</a:t>
            </a:r>
            <a:r>
              <a:rPr lang="it-IT" sz="1800" dirty="0"/>
              <a:t> the </a:t>
            </a:r>
            <a:r>
              <a:rPr lang="it-IT" sz="1800" dirty="0" err="1"/>
              <a:t>number</a:t>
            </a:r>
            <a:r>
              <a:rPr lang="it-IT" sz="1800" dirty="0"/>
              <a:t> of </a:t>
            </a:r>
            <a:r>
              <a:rPr lang="it-IT" sz="1800" dirty="0" err="1"/>
              <a:t>missplaced</a:t>
            </a:r>
            <a:r>
              <a:rPr lang="it-IT" sz="1800" dirty="0"/>
              <a:t> </a:t>
            </a:r>
            <a:r>
              <a:rPr lang="it-IT" sz="1800" dirty="0" err="1"/>
              <a:t>tiles</a:t>
            </a:r>
            <a:endParaRPr lang="it-IT" sz="1800" dirty="0"/>
          </a:p>
          <a:p>
            <a:pPr marL="514350" indent="-514350">
              <a:buFont typeface="+mj-lt"/>
              <a:buAutoNum type="arabicPeriod"/>
            </a:pPr>
            <a:r>
              <a:rPr lang="it-IT" sz="1800" dirty="0" err="1"/>
              <a:t>Tile</a:t>
            </a:r>
            <a:r>
              <a:rPr lang="it-IT" sz="1800" dirty="0"/>
              <a:t> can </a:t>
            </a:r>
            <a:r>
              <a:rPr lang="it-IT" sz="1800" dirty="0" err="1"/>
              <a:t>move</a:t>
            </a:r>
            <a:r>
              <a:rPr lang="it-IT" sz="1800" dirty="0"/>
              <a:t> one </a:t>
            </a:r>
            <a:r>
              <a:rPr lang="it-IT" sz="1800" dirty="0" err="1"/>
              <a:t>step</a:t>
            </a:r>
            <a:r>
              <a:rPr lang="it-IT" sz="1800" dirty="0"/>
              <a:t> also over already </a:t>
            </a:r>
            <a:r>
              <a:rPr lang="it-IT" sz="1800" dirty="0" err="1"/>
              <a:t>occupied</a:t>
            </a:r>
            <a:r>
              <a:rPr lang="it-IT" sz="1800" dirty="0"/>
              <a:t> </a:t>
            </a:r>
            <a:r>
              <a:rPr lang="it-IT" sz="1800" dirty="0" err="1"/>
              <a:t>squares</a:t>
            </a:r>
            <a:r>
              <a:rPr lang="it-IT" sz="1800" dirty="0"/>
              <a:t>:                                                                               h</a:t>
            </a:r>
            <a:r>
              <a:rPr lang="it-IT" sz="1800" baseline="-25000" dirty="0"/>
              <a:t>2</a:t>
            </a:r>
            <a:r>
              <a:rPr lang="it-IT" sz="1800" dirty="0"/>
              <a:t> </a:t>
            </a:r>
            <a:r>
              <a:rPr lang="it-IT" sz="1800" dirty="0" err="1"/>
              <a:t>counts</a:t>
            </a:r>
            <a:r>
              <a:rPr lang="it-IT" sz="1800" dirty="0"/>
              <a:t> the </a:t>
            </a:r>
            <a:r>
              <a:rPr lang="it-IT" sz="1800" dirty="0" err="1"/>
              <a:t>number</a:t>
            </a:r>
            <a:r>
              <a:rPr lang="it-IT" sz="1800" dirty="0"/>
              <a:t> of </a:t>
            </a:r>
            <a:r>
              <a:rPr lang="it-IT" sz="1800" dirty="0" err="1"/>
              <a:t>steps</a:t>
            </a:r>
            <a:r>
              <a:rPr lang="it-IT" sz="1800" dirty="0"/>
              <a:t> (Manhattan </a:t>
            </a:r>
            <a:r>
              <a:rPr lang="it-IT" sz="1800" dirty="0" err="1"/>
              <a:t>distance</a:t>
            </a:r>
            <a:r>
              <a:rPr lang="it-IT" dirty="0"/>
              <a:t>)</a:t>
            </a:r>
          </a:p>
        </p:txBody>
      </p:sp>
      <p:pic>
        <p:nvPicPr>
          <p:cNvPr id="4" name="Immagine 3"/>
          <p:cNvPicPr>
            <a:picLocks noChangeAspect="1"/>
          </p:cNvPicPr>
          <p:nvPr/>
        </p:nvPicPr>
        <p:blipFill>
          <a:blip r:embed="rId2"/>
          <a:stretch>
            <a:fillRect/>
          </a:stretch>
        </p:blipFill>
        <p:spPr>
          <a:xfrm>
            <a:off x="838200" y="4121440"/>
            <a:ext cx="7590713" cy="2301750"/>
          </a:xfrm>
          <a:prstGeom prst="rect">
            <a:avLst/>
          </a:prstGeom>
        </p:spPr>
      </p:pic>
      <mc:AlternateContent xmlns:mc="http://schemas.openxmlformats.org/markup-compatibility/2006" xmlns:a14="http://schemas.microsoft.com/office/drawing/2010/main">
        <mc:Choice Requires="a14">
          <p:sp>
            <p:nvSpPr>
              <p:cNvPr id="5" name="CasellaDiTesto 4"/>
              <p:cNvSpPr txBox="1"/>
              <p:nvPr/>
            </p:nvSpPr>
            <p:spPr>
              <a:xfrm>
                <a:off x="9180286" y="4383314"/>
                <a:ext cx="1919308" cy="2031325"/>
              </a:xfrm>
              <a:prstGeom prst="rect">
                <a:avLst/>
              </a:prstGeom>
              <a:noFill/>
            </p:spPr>
            <p:txBody>
              <a:bodyPr wrap="none" rtlCol="0">
                <a:spAutoFit/>
              </a:bodyPr>
              <a:lstStyle/>
              <a:p>
                <a:r>
                  <a:rPr lang="it-IT" dirty="0"/>
                  <a:t>C* = 26</a:t>
                </a:r>
              </a:p>
              <a:p>
                <a:r>
                  <a:rPr lang="it-IT" dirty="0"/>
                  <a:t>h</a:t>
                </a:r>
                <a:r>
                  <a:rPr lang="it-IT" baseline="-25000" dirty="0"/>
                  <a:t>1</a:t>
                </a:r>
                <a:r>
                  <a:rPr lang="it-IT" dirty="0"/>
                  <a:t> = 8</a:t>
                </a:r>
              </a:p>
              <a:p>
                <a:r>
                  <a:rPr lang="it-IT" dirty="0"/>
                  <a:t>h</a:t>
                </a:r>
                <a:r>
                  <a:rPr lang="it-IT" baseline="-25000" dirty="0"/>
                  <a:t>2</a:t>
                </a:r>
                <a:r>
                  <a:rPr lang="it-IT" dirty="0"/>
                  <a:t> = 18</a:t>
                </a:r>
              </a:p>
              <a:p>
                <a:endParaRPr lang="it-IT" dirty="0"/>
              </a:p>
              <a:p>
                <a:r>
                  <a:rPr lang="it-IT" dirty="0"/>
                  <a:t>h</a:t>
                </a:r>
                <a:r>
                  <a:rPr lang="it-IT" baseline="-25000" dirty="0"/>
                  <a:t>2</a:t>
                </a:r>
                <a:r>
                  <a:rPr lang="it-IT" dirty="0"/>
                  <a:t>(n)</a:t>
                </a:r>
                <a14:m>
                  <m:oMath xmlns:m="http://schemas.openxmlformats.org/officeDocument/2006/math">
                    <m:r>
                      <a:rPr lang="it-IT" i="1" smtClean="0">
                        <a:latin typeface="Cambria Math" panose="02040503050406030204" pitchFamily="18" charset="0"/>
                        <a:ea typeface="Cambria Math" panose="02040503050406030204" pitchFamily="18" charset="0"/>
                      </a:rPr>
                      <m:t>≥</m:t>
                    </m:r>
                  </m:oMath>
                </a14:m>
                <a:r>
                  <a:rPr lang="it-IT" dirty="0"/>
                  <a:t> h</a:t>
                </a:r>
                <a:r>
                  <a:rPr lang="it-IT" baseline="-25000" dirty="0"/>
                  <a:t>1</a:t>
                </a:r>
                <a:r>
                  <a:rPr lang="it-IT" dirty="0"/>
                  <a:t>(n)</a:t>
                </a:r>
              </a:p>
              <a:p>
                <a:r>
                  <a:rPr lang="it-IT" dirty="0"/>
                  <a:t>h</a:t>
                </a:r>
                <a:r>
                  <a:rPr lang="it-IT" baseline="-25000" dirty="0"/>
                  <a:t>2</a:t>
                </a:r>
                <a:r>
                  <a:rPr lang="it-IT" dirty="0"/>
                  <a:t> «</a:t>
                </a:r>
                <a:r>
                  <a:rPr lang="it-IT" dirty="0" err="1"/>
                  <a:t>dominates</a:t>
                </a:r>
                <a:r>
                  <a:rPr lang="it-IT" dirty="0"/>
                  <a:t>» h</a:t>
                </a:r>
                <a:r>
                  <a:rPr lang="it-IT" baseline="-25000" dirty="0"/>
                  <a:t>1</a:t>
                </a:r>
                <a:endParaRPr lang="it-IT" dirty="0">
                  <a:ea typeface="Cambria Math" panose="02040503050406030204" pitchFamily="18" charset="0"/>
                </a:endParaRPr>
              </a:p>
              <a:p>
                <a:endParaRPr lang="it-IT" dirty="0"/>
              </a:p>
            </p:txBody>
          </p:sp>
        </mc:Choice>
        <mc:Fallback xmlns="">
          <p:sp>
            <p:nvSpPr>
              <p:cNvPr id="5" name="CasellaDiTesto 4"/>
              <p:cNvSpPr txBox="1">
                <a:spLocks noRot="1" noChangeAspect="1" noMove="1" noResize="1" noEditPoints="1" noAdjustHandles="1" noChangeArrowheads="1" noChangeShapeType="1" noTextEdit="1"/>
              </p:cNvSpPr>
              <p:nvPr/>
            </p:nvSpPr>
            <p:spPr>
              <a:xfrm>
                <a:off x="9180286" y="4383314"/>
                <a:ext cx="1919308" cy="2031325"/>
              </a:xfrm>
              <a:prstGeom prst="rect">
                <a:avLst/>
              </a:prstGeom>
              <a:blipFill rotWithShape="0">
                <a:blip r:embed="rId3"/>
                <a:stretch>
                  <a:fillRect l="-2857" t="-1502"/>
                </a:stretch>
              </a:blipFill>
            </p:spPr>
            <p:txBody>
              <a:bodyPr/>
              <a:lstStyle/>
              <a:p>
                <a:r>
                  <a:rPr lang="it-IT">
                    <a:noFill/>
                  </a:rPr>
                  <a:t> </a:t>
                </a:r>
              </a:p>
            </p:txBody>
          </p:sp>
        </mc:Fallback>
      </mc:AlternateContent>
    </p:spTree>
    <p:extLst>
      <p:ext uri="{BB962C8B-B14F-4D97-AF65-F5344CB8AC3E}">
        <p14:creationId xmlns:p14="http://schemas.microsoft.com/office/powerpoint/2010/main" val="4316801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pPr algn="ctr"/>
            <a:r>
              <a:rPr lang="it-IT" sz="3600" dirty="0" err="1"/>
              <a:t>Comparing</a:t>
            </a:r>
            <a:r>
              <a:rPr lang="it-IT" sz="3600" dirty="0"/>
              <a:t> Iterative </a:t>
            </a:r>
            <a:r>
              <a:rPr lang="it-IT" sz="3600" dirty="0" err="1"/>
              <a:t>Deepening</a:t>
            </a:r>
            <a:r>
              <a:rPr lang="it-IT" sz="3600" dirty="0"/>
              <a:t> </a:t>
            </a:r>
            <a:r>
              <a:rPr lang="it-IT" sz="3600" dirty="0" err="1"/>
              <a:t>search</a:t>
            </a:r>
            <a:r>
              <a:rPr lang="it-IT" sz="3600" dirty="0"/>
              <a:t> with A*</a:t>
            </a:r>
            <a:br>
              <a:rPr lang="it-IT" sz="3600" dirty="0"/>
            </a:br>
            <a:r>
              <a:rPr lang="it-IT" sz="2400" dirty="0" err="1"/>
              <a:t>Nodes</a:t>
            </a:r>
            <a:r>
              <a:rPr lang="it-IT" sz="2400" dirty="0"/>
              <a:t> </a:t>
            </a:r>
            <a:r>
              <a:rPr lang="it-IT" sz="2400" dirty="0" err="1"/>
              <a:t>generated</a:t>
            </a:r>
            <a:r>
              <a:rPr lang="it-IT" sz="2400" dirty="0"/>
              <a:t> N+1 = 1 + b*+ b*</a:t>
            </a:r>
            <a:r>
              <a:rPr lang="it-IT" sz="2400" baseline="30000" dirty="0"/>
              <a:t>2 </a:t>
            </a:r>
            <a:r>
              <a:rPr lang="it-IT" sz="2400" dirty="0"/>
              <a:t>+ … + b*</a:t>
            </a:r>
            <a:r>
              <a:rPr lang="it-IT" sz="2400" baseline="30000" dirty="0"/>
              <a:t>d</a:t>
            </a:r>
            <a:endParaRPr lang="it-IT" sz="2400" dirty="0"/>
          </a:p>
        </p:txBody>
      </p:sp>
      <p:pic>
        <p:nvPicPr>
          <p:cNvPr id="4" name="Segnaposto contenuto 3"/>
          <p:cNvPicPr>
            <a:picLocks noGrp="1" noChangeAspect="1"/>
          </p:cNvPicPr>
          <p:nvPr>
            <p:ph idx="1"/>
          </p:nvPr>
        </p:nvPicPr>
        <p:blipFill>
          <a:blip r:embed="rId2"/>
          <a:stretch>
            <a:fillRect/>
          </a:stretch>
        </p:blipFill>
        <p:spPr>
          <a:xfrm>
            <a:off x="2284106" y="2330669"/>
            <a:ext cx="7623788" cy="3341250"/>
          </a:xfrm>
          <a:prstGeom prst="rect">
            <a:avLst/>
          </a:prstGeom>
        </p:spPr>
      </p:pic>
    </p:spTree>
    <p:extLst>
      <p:ext uri="{BB962C8B-B14F-4D97-AF65-F5344CB8AC3E}">
        <p14:creationId xmlns:p14="http://schemas.microsoft.com/office/powerpoint/2010/main" val="20735725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Learning </a:t>
            </a:r>
            <a:r>
              <a:rPr lang="it-IT" dirty="0" err="1"/>
              <a:t>heuristic</a:t>
            </a:r>
            <a:r>
              <a:rPr lang="it-IT" dirty="0"/>
              <a:t> from </a:t>
            </a:r>
            <a:r>
              <a:rPr lang="it-IT" dirty="0" err="1"/>
              <a:t>experience</a:t>
            </a:r>
            <a:endParaRPr lang="it-IT" dirty="0"/>
          </a:p>
        </p:txBody>
      </p:sp>
      <p:sp>
        <p:nvSpPr>
          <p:cNvPr id="3" name="Segnaposto contenuto 2"/>
          <p:cNvSpPr>
            <a:spLocks noGrp="1"/>
          </p:cNvSpPr>
          <p:nvPr>
            <p:ph idx="1"/>
          </p:nvPr>
        </p:nvSpPr>
        <p:spPr/>
        <p:txBody>
          <a:bodyPr>
            <a:normAutofit/>
          </a:bodyPr>
          <a:lstStyle/>
          <a:p>
            <a:pPr marL="0" indent="0">
              <a:buNone/>
            </a:pPr>
            <a:r>
              <a:rPr lang="it-IT" sz="2000" dirty="0"/>
              <a:t>By </a:t>
            </a:r>
            <a:r>
              <a:rPr lang="it-IT" sz="2000" dirty="0" err="1"/>
              <a:t>solving</a:t>
            </a:r>
            <a:r>
              <a:rPr lang="it-IT" sz="2000" dirty="0"/>
              <a:t> many </a:t>
            </a:r>
            <a:r>
              <a:rPr lang="it-IT" sz="2000" dirty="0" err="1"/>
              <a:t>times</a:t>
            </a:r>
            <a:r>
              <a:rPr lang="it-IT" sz="2000" dirty="0"/>
              <a:t> a problem one can find </a:t>
            </a:r>
            <a:r>
              <a:rPr lang="it-IT" sz="2000" dirty="0" err="1"/>
              <a:t>correlations</a:t>
            </a:r>
            <a:r>
              <a:rPr lang="it-IT" sz="2000" dirty="0"/>
              <a:t> </a:t>
            </a:r>
            <a:r>
              <a:rPr lang="it-IT" sz="2000" dirty="0" err="1"/>
              <a:t>between</a:t>
            </a:r>
            <a:r>
              <a:rPr lang="it-IT" sz="2000" dirty="0"/>
              <a:t> </a:t>
            </a:r>
            <a:r>
              <a:rPr lang="it-IT" sz="2000" dirty="0" err="1"/>
              <a:t>certain</a:t>
            </a:r>
            <a:r>
              <a:rPr lang="it-IT" sz="2000" dirty="0"/>
              <a:t> </a:t>
            </a:r>
            <a:r>
              <a:rPr lang="it-IT" sz="2000" dirty="0" err="1"/>
              <a:t>characteristics</a:t>
            </a:r>
            <a:r>
              <a:rPr lang="it-IT" sz="2000" dirty="0"/>
              <a:t> of a state and the </a:t>
            </a:r>
            <a:r>
              <a:rPr lang="it-IT" sz="2000" dirty="0" err="1"/>
              <a:t>cost</a:t>
            </a:r>
            <a:r>
              <a:rPr lang="it-IT" sz="2000" dirty="0"/>
              <a:t> of the </a:t>
            </a:r>
            <a:r>
              <a:rPr lang="it-IT" sz="2000" dirty="0" err="1"/>
              <a:t>solution</a:t>
            </a:r>
            <a:r>
              <a:rPr lang="it-IT" sz="2000" dirty="0"/>
              <a:t>. E.g. a </a:t>
            </a:r>
            <a:r>
              <a:rPr lang="it-IT" sz="2000" dirty="0" err="1"/>
              <a:t>correlation</a:t>
            </a:r>
            <a:r>
              <a:rPr lang="it-IT" sz="2000" dirty="0"/>
              <a:t> </a:t>
            </a:r>
            <a:r>
              <a:rPr lang="it-IT" sz="2000" dirty="0" err="1"/>
              <a:t>between</a:t>
            </a:r>
            <a:r>
              <a:rPr lang="it-IT" sz="2000" dirty="0"/>
              <a:t> the </a:t>
            </a:r>
            <a:r>
              <a:rPr lang="it-IT" sz="2000" dirty="0" err="1"/>
              <a:t>number</a:t>
            </a:r>
            <a:r>
              <a:rPr lang="it-IT" sz="2000" dirty="0"/>
              <a:t> of </a:t>
            </a:r>
            <a:r>
              <a:rPr lang="it-IT" sz="2000" dirty="0" err="1"/>
              <a:t>misplaced</a:t>
            </a:r>
            <a:r>
              <a:rPr lang="it-IT" sz="2000" dirty="0"/>
              <a:t> </a:t>
            </a:r>
            <a:r>
              <a:rPr lang="it-IT" sz="2000" dirty="0" err="1"/>
              <a:t>tales</a:t>
            </a:r>
            <a:r>
              <a:rPr lang="it-IT" sz="2000" dirty="0"/>
              <a:t> and the </a:t>
            </a:r>
            <a:r>
              <a:rPr lang="it-IT" sz="2000" dirty="0" err="1"/>
              <a:t>cost</a:t>
            </a:r>
            <a:r>
              <a:rPr lang="it-IT" sz="2000" dirty="0"/>
              <a:t>.</a:t>
            </a:r>
          </a:p>
          <a:p>
            <a:pPr marL="0" indent="0">
              <a:buNone/>
            </a:pPr>
            <a:endParaRPr lang="it-IT" sz="2000" dirty="0"/>
          </a:p>
          <a:p>
            <a:pPr marL="0" indent="0">
              <a:buNone/>
            </a:pPr>
            <a:r>
              <a:rPr lang="it-IT" sz="2000" dirty="0"/>
              <a:t>Learning </a:t>
            </a:r>
            <a:r>
              <a:rPr lang="it-IT" sz="2000" dirty="0" err="1"/>
              <a:t>strategies</a:t>
            </a:r>
            <a:r>
              <a:rPr lang="it-IT" sz="2000" dirty="0"/>
              <a:t>, e.g. </a:t>
            </a:r>
            <a:r>
              <a:rPr lang="it-IT" sz="2000" dirty="0" err="1"/>
              <a:t>neural</a:t>
            </a:r>
            <a:r>
              <a:rPr lang="it-IT" sz="2000" dirty="0"/>
              <a:t> networks, can be used to </a:t>
            </a:r>
            <a:r>
              <a:rPr lang="it-IT" sz="2000" dirty="0" err="1"/>
              <a:t>extract</a:t>
            </a:r>
            <a:r>
              <a:rPr lang="it-IT" sz="2000" dirty="0"/>
              <a:t> this </a:t>
            </a:r>
            <a:r>
              <a:rPr lang="it-IT" sz="2000" dirty="0" err="1"/>
              <a:t>type</a:t>
            </a:r>
            <a:r>
              <a:rPr lang="it-IT" sz="2000" dirty="0"/>
              <a:t> of information and produce </a:t>
            </a:r>
            <a:r>
              <a:rPr lang="it-IT" sz="2000" dirty="0" err="1"/>
              <a:t>heuristic</a:t>
            </a:r>
            <a:r>
              <a:rPr lang="it-IT" sz="2000" dirty="0"/>
              <a:t> </a:t>
            </a:r>
            <a:r>
              <a:rPr lang="it-IT" sz="2000" dirty="0" err="1"/>
              <a:t>functions</a:t>
            </a:r>
            <a:r>
              <a:rPr lang="it-IT" sz="2000" dirty="0"/>
              <a:t>.</a:t>
            </a:r>
          </a:p>
          <a:p>
            <a:pPr marL="0" indent="0">
              <a:buNone/>
            </a:pPr>
            <a:endParaRPr lang="it-IT" sz="2000" dirty="0"/>
          </a:p>
          <a:p>
            <a:pPr marL="0" indent="0">
              <a:buNone/>
            </a:pPr>
            <a:endParaRPr lang="it-IT" sz="2000" dirty="0"/>
          </a:p>
        </p:txBody>
      </p:sp>
      <p:sp>
        <p:nvSpPr>
          <p:cNvPr id="4" name="Rettangolo 3"/>
          <p:cNvSpPr/>
          <p:nvPr/>
        </p:nvSpPr>
        <p:spPr>
          <a:xfrm>
            <a:off x="1269999" y="4230914"/>
            <a:ext cx="97245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Random </a:t>
            </a:r>
            <a:r>
              <a:rPr lang="it-IT" dirty="0" err="1"/>
              <a:t>tests</a:t>
            </a:r>
            <a:endParaRPr lang="it-IT" dirty="0"/>
          </a:p>
        </p:txBody>
      </p:sp>
      <p:sp>
        <p:nvSpPr>
          <p:cNvPr id="5" name="Freccia a destra 4"/>
          <p:cNvSpPr/>
          <p:nvPr/>
        </p:nvSpPr>
        <p:spPr>
          <a:xfrm>
            <a:off x="2888343" y="44457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p:cNvSpPr/>
          <p:nvPr/>
        </p:nvSpPr>
        <p:spPr>
          <a:xfrm>
            <a:off x="4512637" y="4230914"/>
            <a:ext cx="216393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Neural</a:t>
            </a:r>
            <a:r>
              <a:rPr lang="it-IT" dirty="0"/>
              <a:t> network </a:t>
            </a:r>
            <a:r>
              <a:rPr lang="it-IT" dirty="0" err="1"/>
              <a:t>extracting</a:t>
            </a:r>
            <a:r>
              <a:rPr lang="it-IT" dirty="0"/>
              <a:t> information</a:t>
            </a:r>
          </a:p>
        </p:txBody>
      </p:sp>
      <p:sp>
        <p:nvSpPr>
          <p:cNvPr id="7" name="Freccia a destra 6"/>
          <p:cNvSpPr/>
          <p:nvPr/>
        </p:nvSpPr>
        <p:spPr>
          <a:xfrm>
            <a:off x="7395028" y="444579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7"/>
          <p:cNvSpPr/>
          <p:nvPr/>
        </p:nvSpPr>
        <p:spPr>
          <a:xfrm>
            <a:off x="9091893" y="4230914"/>
            <a:ext cx="2156677"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Use of the n.n. as an </a:t>
            </a:r>
            <a:r>
              <a:rPr lang="it-IT" dirty="0" err="1"/>
              <a:t>heuristic</a:t>
            </a:r>
            <a:r>
              <a:rPr lang="it-IT" dirty="0"/>
              <a:t> </a:t>
            </a:r>
            <a:r>
              <a:rPr lang="it-IT" dirty="0" err="1"/>
              <a:t>function</a:t>
            </a:r>
            <a:endParaRPr lang="it-IT" dirty="0"/>
          </a:p>
        </p:txBody>
      </p:sp>
    </p:spTree>
    <p:extLst>
      <p:ext uri="{BB962C8B-B14F-4D97-AF65-F5344CB8AC3E}">
        <p14:creationId xmlns:p14="http://schemas.microsoft.com/office/powerpoint/2010/main" val="3573475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Local </a:t>
            </a:r>
            <a:r>
              <a:rPr lang="it-IT" dirty="0" err="1"/>
              <a:t>search</a:t>
            </a:r>
            <a:endParaRPr lang="it-IT" dirty="0"/>
          </a:p>
        </p:txBody>
      </p:sp>
      <p:sp>
        <p:nvSpPr>
          <p:cNvPr id="3" name="Segnaposto contenuto 2"/>
          <p:cNvSpPr>
            <a:spLocks noGrp="1"/>
          </p:cNvSpPr>
          <p:nvPr>
            <p:ph idx="1"/>
          </p:nvPr>
        </p:nvSpPr>
        <p:spPr/>
        <p:txBody>
          <a:bodyPr>
            <a:normAutofit/>
          </a:bodyPr>
          <a:lstStyle/>
          <a:p>
            <a:pPr marL="0" indent="0">
              <a:buNone/>
            </a:pPr>
            <a:r>
              <a:rPr lang="it-IT" sz="2000" dirty="0"/>
              <a:t>In many problems the path to the </a:t>
            </a:r>
            <a:r>
              <a:rPr lang="it-IT" sz="2000" dirty="0" err="1"/>
              <a:t>solution</a:t>
            </a:r>
            <a:r>
              <a:rPr lang="it-IT" sz="2000" dirty="0"/>
              <a:t> </a:t>
            </a:r>
            <a:r>
              <a:rPr lang="it-IT" sz="2000" dirty="0" err="1"/>
              <a:t>is</a:t>
            </a:r>
            <a:r>
              <a:rPr lang="it-IT" sz="2000" dirty="0"/>
              <a:t> </a:t>
            </a:r>
            <a:r>
              <a:rPr lang="it-IT" sz="2000" dirty="0" err="1"/>
              <a:t>irrelevant</a:t>
            </a:r>
            <a:r>
              <a:rPr lang="it-IT" sz="2000" dirty="0"/>
              <a:t>, for </a:t>
            </a:r>
            <a:r>
              <a:rPr lang="it-IT" sz="2000" dirty="0" err="1"/>
              <a:t>instance</a:t>
            </a:r>
            <a:r>
              <a:rPr lang="it-IT" sz="2000" dirty="0"/>
              <a:t> in problems of </a:t>
            </a:r>
            <a:r>
              <a:rPr lang="it-IT" sz="2000" dirty="0" err="1"/>
              <a:t>optimization</a:t>
            </a:r>
            <a:r>
              <a:rPr lang="it-IT" sz="2000" dirty="0"/>
              <a:t>.</a:t>
            </a:r>
          </a:p>
          <a:p>
            <a:pPr marL="0" indent="0">
              <a:buNone/>
            </a:pPr>
            <a:r>
              <a:rPr lang="it-IT" sz="2000" dirty="0"/>
              <a:t>If path </a:t>
            </a:r>
            <a:r>
              <a:rPr lang="it-IT" sz="2000" dirty="0" err="1"/>
              <a:t>is</a:t>
            </a:r>
            <a:r>
              <a:rPr lang="it-IT" sz="2000" dirty="0"/>
              <a:t> not </a:t>
            </a:r>
            <a:r>
              <a:rPr lang="it-IT" sz="2000" dirty="0" err="1"/>
              <a:t>needed</a:t>
            </a:r>
            <a:r>
              <a:rPr lang="it-IT" sz="2000" dirty="0"/>
              <a:t>:</a:t>
            </a:r>
          </a:p>
          <a:p>
            <a:r>
              <a:rPr lang="it-IT" sz="2000" dirty="0"/>
              <a:t>Memory </a:t>
            </a:r>
            <a:r>
              <a:rPr lang="it-IT" sz="2000" dirty="0" err="1"/>
              <a:t>request</a:t>
            </a:r>
            <a:r>
              <a:rPr lang="it-IT" sz="2000" dirty="0"/>
              <a:t> are </a:t>
            </a:r>
            <a:r>
              <a:rPr lang="it-IT" sz="2000" dirty="0" err="1"/>
              <a:t>modest</a:t>
            </a:r>
            <a:endParaRPr lang="it-IT" sz="2000" dirty="0"/>
          </a:p>
          <a:p>
            <a:r>
              <a:rPr lang="it-IT" sz="2000" dirty="0"/>
              <a:t>It </a:t>
            </a:r>
            <a:r>
              <a:rPr lang="it-IT" sz="2000" dirty="0" err="1"/>
              <a:t>is</a:t>
            </a:r>
            <a:r>
              <a:rPr lang="it-IT" sz="2000" dirty="0"/>
              <a:t> possible to </a:t>
            </a:r>
            <a:r>
              <a:rPr lang="it-IT" sz="2000" dirty="0" err="1"/>
              <a:t>explore</a:t>
            </a:r>
            <a:r>
              <a:rPr lang="it-IT" sz="2000" dirty="0"/>
              <a:t> large </a:t>
            </a:r>
            <a:r>
              <a:rPr lang="it-IT" sz="2000" dirty="0" err="1"/>
              <a:t>spaces</a:t>
            </a:r>
            <a:endParaRPr lang="it-IT" sz="2000" dirty="0"/>
          </a:p>
          <a:p>
            <a:pPr marL="0" indent="0">
              <a:buNone/>
            </a:pPr>
            <a:endParaRPr lang="it-IT" sz="2000" dirty="0"/>
          </a:p>
          <a:p>
            <a:pPr marL="0" indent="0">
              <a:buNone/>
            </a:pPr>
            <a:endParaRPr lang="it-IT" sz="2000" dirty="0"/>
          </a:p>
        </p:txBody>
      </p:sp>
      <p:pic>
        <p:nvPicPr>
          <p:cNvPr id="4" name="Immagine 3"/>
          <p:cNvPicPr>
            <a:picLocks noChangeAspect="1"/>
          </p:cNvPicPr>
          <p:nvPr/>
        </p:nvPicPr>
        <p:blipFill>
          <a:blip r:embed="rId2"/>
          <a:stretch>
            <a:fillRect/>
          </a:stretch>
        </p:blipFill>
        <p:spPr>
          <a:xfrm>
            <a:off x="2366793" y="3433782"/>
            <a:ext cx="7458413" cy="3357750"/>
          </a:xfrm>
          <a:prstGeom prst="rect">
            <a:avLst/>
          </a:prstGeom>
        </p:spPr>
      </p:pic>
    </p:spTree>
    <p:extLst>
      <p:ext uri="{BB962C8B-B14F-4D97-AF65-F5344CB8AC3E}">
        <p14:creationId xmlns:p14="http://schemas.microsoft.com/office/powerpoint/2010/main" val="161778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Ideal </a:t>
            </a:r>
            <a:r>
              <a:rPr lang="it-IT" dirty="0" err="1"/>
              <a:t>rational</a:t>
            </a:r>
            <a:r>
              <a:rPr lang="it-IT" dirty="0"/>
              <a:t> agent</a:t>
            </a:r>
          </a:p>
        </p:txBody>
      </p:sp>
      <p:sp>
        <p:nvSpPr>
          <p:cNvPr id="3" name="Segnaposto contenuto 2"/>
          <p:cNvSpPr>
            <a:spLocks noGrp="1"/>
          </p:cNvSpPr>
          <p:nvPr>
            <p:ph idx="1"/>
          </p:nvPr>
        </p:nvSpPr>
        <p:spPr/>
        <p:txBody>
          <a:bodyPr/>
          <a:lstStyle/>
          <a:p>
            <a:pPr marL="0" indent="0">
              <a:buNone/>
            </a:pPr>
            <a:endParaRPr lang="it-IT" dirty="0"/>
          </a:p>
          <a:p>
            <a:pPr marL="0" indent="0">
              <a:buNone/>
            </a:pPr>
            <a:r>
              <a:rPr lang="it-IT" dirty="0"/>
              <a:t>For </a:t>
            </a:r>
            <a:r>
              <a:rPr lang="it-IT" dirty="0" err="1"/>
              <a:t>each</a:t>
            </a:r>
            <a:r>
              <a:rPr lang="it-IT" dirty="0"/>
              <a:t> possible </a:t>
            </a:r>
            <a:r>
              <a:rPr lang="it-IT" dirty="0" err="1"/>
              <a:t>percept</a:t>
            </a:r>
            <a:r>
              <a:rPr lang="it-IT" dirty="0"/>
              <a:t> </a:t>
            </a:r>
            <a:r>
              <a:rPr lang="it-IT" dirty="0" err="1"/>
              <a:t>sequence</a:t>
            </a:r>
            <a:r>
              <a:rPr lang="it-IT" dirty="0"/>
              <a:t>, an </a:t>
            </a:r>
            <a:r>
              <a:rPr lang="it-IT" dirty="0" err="1"/>
              <a:t>ideal</a:t>
            </a:r>
            <a:r>
              <a:rPr lang="it-IT" dirty="0"/>
              <a:t> </a:t>
            </a:r>
            <a:r>
              <a:rPr lang="it-IT" dirty="0" err="1"/>
              <a:t>rational</a:t>
            </a:r>
            <a:r>
              <a:rPr lang="it-IT" dirty="0"/>
              <a:t> agent should do </a:t>
            </a:r>
            <a:r>
              <a:rPr lang="it-IT" dirty="0" err="1"/>
              <a:t>whatever</a:t>
            </a:r>
            <a:r>
              <a:rPr lang="it-IT" dirty="0"/>
              <a:t> </a:t>
            </a:r>
            <a:r>
              <a:rPr lang="it-IT" dirty="0" err="1"/>
              <a:t>action</a:t>
            </a:r>
            <a:r>
              <a:rPr lang="it-IT" dirty="0"/>
              <a:t> </a:t>
            </a:r>
            <a:r>
              <a:rPr lang="it-IT" dirty="0" err="1"/>
              <a:t>is</a:t>
            </a:r>
            <a:r>
              <a:rPr lang="it-IT" dirty="0"/>
              <a:t> </a:t>
            </a:r>
            <a:r>
              <a:rPr lang="it-IT" dirty="0" err="1"/>
              <a:t>expected</a:t>
            </a:r>
            <a:r>
              <a:rPr lang="it-IT" dirty="0"/>
              <a:t> to </a:t>
            </a:r>
            <a:r>
              <a:rPr lang="it-IT" dirty="0" err="1"/>
              <a:t>maximize</a:t>
            </a:r>
            <a:r>
              <a:rPr lang="it-IT" dirty="0"/>
              <a:t> </a:t>
            </a:r>
            <a:r>
              <a:rPr lang="it-IT" dirty="0" err="1"/>
              <a:t>its</a:t>
            </a:r>
            <a:r>
              <a:rPr lang="it-IT" dirty="0"/>
              <a:t> performance </a:t>
            </a:r>
            <a:r>
              <a:rPr lang="it-IT" dirty="0" err="1"/>
              <a:t>measure</a:t>
            </a:r>
            <a:r>
              <a:rPr lang="it-IT" dirty="0"/>
              <a:t>, on the </a:t>
            </a:r>
            <a:r>
              <a:rPr lang="it-IT" dirty="0" err="1"/>
              <a:t>basis</a:t>
            </a:r>
            <a:r>
              <a:rPr lang="it-IT" dirty="0"/>
              <a:t> of the </a:t>
            </a:r>
            <a:r>
              <a:rPr lang="it-IT" dirty="0" err="1"/>
              <a:t>evidence</a:t>
            </a:r>
            <a:r>
              <a:rPr lang="it-IT" dirty="0"/>
              <a:t> </a:t>
            </a:r>
            <a:r>
              <a:rPr lang="it-IT" dirty="0" err="1"/>
              <a:t>provided</a:t>
            </a:r>
            <a:r>
              <a:rPr lang="it-IT" dirty="0"/>
              <a:t> by the </a:t>
            </a:r>
            <a:r>
              <a:rPr lang="it-IT" dirty="0" err="1"/>
              <a:t>percept</a:t>
            </a:r>
            <a:r>
              <a:rPr lang="it-IT" dirty="0"/>
              <a:t> </a:t>
            </a:r>
            <a:r>
              <a:rPr lang="it-IT" dirty="0" err="1"/>
              <a:t>sequence</a:t>
            </a:r>
            <a:r>
              <a:rPr lang="it-IT" dirty="0"/>
              <a:t> and </a:t>
            </a:r>
            <a:r>
              <a:rPr lang="it-IT" dirty="0" err="1"/>
              <a:t>whatever</a:t>
            </a:r>
            <a:r>
              <a:rPr lang="it-IT" dirty="0"/>
              <a:t> </a:t>
            </a:r>
            <a:r>
              <a:rPr lang="it-IT" dirty="0" err="1"/>
              <a:t>built</a:t>
            </a:r>
            <a:r>
              <a:rPr lang="it-IT" dirty="0"/>
              <a:t>-in </a:t>
            </a:r>
            <a:r>
              <a:rPr lang="it-IT" dirty="0" err="1"/>
              <a:t>knowledge</a:t>
            </a:r>
            <a:r>
              <a:rPr lang="it-IT" dirty="0"/>
              <a:t> the agent has.</a:t>
            </a:r>
          </a:p>
          <a:p>
            <a:pPr marL="514350" indent="-514350">
              <a:buFont typeface="+mj-lt"/>
              <a:buAutoNum type="arabicPeriod"/>
            </a:pPr>
            <a:r>
              <a:rPr lang="it-IT" dirty="0"/>
              <a:t>Performance </a:t>
            </a:r>
            <a:r>
              <a:rPr lang="it-IT" dirty="0" err="1"/>
              <a:t>measure</a:t>
            </a:r>
            <a:endParaRPr lang="it-IT" dirty="0"/>
          </a:p>
          <a:p>
            <a:pPr marL="514350" indent="-514350">
              <a:buFont typeface="+mj-lt"/>
              <a:buAutoNum type="arabicPeriod"/>
            </a:pPr>
            <a:r>
              <a:rPr lang="it-IT" dirty="0" err="1"/>
              <a:t>Agent’s</a:t>
            </a:r>
            <a:r>
              <a:rPr lang="it-IT" dirty="0"/>
              <a:t> a priori </a:t>
            </a:r>
            <a:r>
              <a:rPr lang="it-IT" dirty="0" err="1"/>
              <a:t>knowledge</a:t>
            </a:r>
            <a:endParaRPr lang="it-IT" dirty="0"/>
          </a:p>
          <a:p>
            <a:pPr marL="514350" indent="-514350">
              <a:buFont typeface="+mj-lt"/>
              <a:buAutoNum type="arabicPeriod"/>
            </a:pPr>
            <a:r>
              <a:rPr lang="it-IT" dirty="0" err="1"/>
              <a:t>Agent’s</a:t>
            </a:r>
            <a:r>
              <a:rPr lang="it-IT" dirty="0"/>
              <a:t> </a:t>
            </a:r>
            <a:r>
              <a:rPr lang="it-IT" dirty="0" err="1"/>
              <a:t>percept</a:t>
            </a:r>
            <a:r>
              <a:rPr lang="it-IT" dirty="0"/>
              <a:t> </a:t>
            </a:r>
            <a:r>
              <a:rPr lang="it-IT" dirty="0" err="1"/>
              <a:t>sequence</a:t>
            </a:r>
            <a:endParaRPr lang="it-IT" dirty="0"/>
          </a:p>
          <a:p>
            <a:pPr marL="514350" indent="-514350">
              <a:buFont typeface="+mj-lt"/>
              <a:buAutoNum type="arabicPeriod"/>
            </a:pPr>
            <a:r>
              <a:rPr lang="it-IT" dirty="0" err="1"/>
              <a:t>Actions</a:t>
            </a:r>
            <a:r>
              <a:rPr lang="it-IT" dirty="0"/>
              <a:t> the agent can really </a:t>
            </a:r>
            <a:r>
              <a:rPr lang="it-IT" dirty="0" err="1"/>
              <a:t>perform</a:t>
            </a:r>
            <a:endParaRPr lang="it-IT" dirty="0"/>
          </a:p>
          <a:p>
            <a:pPr marL="514350" indent="-514350">
              <a:buFont typeface="+mj-lt"/>
              <a:buAutoNum type="arabicPeriod"/>
            </a:pPr>
            <a:endParaRPr lang="it-IT" dirty="0"/>
          </a:p>
        </p:txBody>
      </p:sp>
    </p:spTree>
    <p:extLst>
      <p:ext uri="{BB962C8B-B14F-4D97-AF65-F5344CB8AC3E}">
        <p14:creationId xmlns:p14="http://schemas.microsoft.com/office/powerpoint/2010/main" val="39079203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69FE-259E-42D3-BB94-40FA924C343B}"/>
              </a:ext>
            </a:extLst>
          </p:cNvPr>
          <p:cNvSpPr>
            <a:spLocks noGrp="1"/>
          </p:cNvSpPr>
          <p:nvPr>
            <p:ph type="title"/>
          </p:nvPr>
        </p:nvSpPr>
        <p:spPr>
          <a:xfrm>
            <a:off x="838200" y="365126"/>
            <a:ext cx="10515600" cy="692344"/>
          </a:xfrm>
        </p:spPr>
        <p:txBody>
          <a:bodyPr>
            <a:normAutofit fontScale="90000"/>
          </a:bodyPr>
          <a:lstStyle/>
          <a:p>
            <a:pPr algn="ctr"/>
            <a:r>
              <a:rPr lang="en-US" dirty="0"/>
              <a:t>Ridges</a:t>
            </a:r>
          </a:p>
        </p:txBody>
      </p:sp>
      <p:pic>
        <p:nvPicPr>
          <p:cNvPr id="5" name="Content Placeholder 4">
            <a:extLst>
              <a:ext uri="{FF2B5EF4-FFF2-40B4-BE49-F238E27FC236}">
                <a16:creationId xmlns:a16="http://schemas.microsoft.com/office/drawing/2014/main" id="{12BD17DD-7121-4D6D-8CE8-80E37A05879F}"/>
              </a:ext>
            </a:extLst>
          </p:cNvPr>
          <p:cNvPicPr>
            <a:picLocks noGrp="1" noChangeAspect="1"/>
          </p:cNvPicPr>
          <p:nvPr>
            <p:ph idx="1"/>
          </p:nvPr>
        </p:nvPicPr>
        <p:blipFill>
          <a:blip r:embed="rId2"/>
          <a:stretch>
            <a:fillRect/>
          </a:stretch>
        </p:blipFill>
        <p:spPr>
          <a:xfrm>
            <a:off x="2649894" y="1055521"/>
            <a:ext cx="6593633" cy="5648221"/>
          </a:xfrm>
        </p:spPr>
      </p:pic>
    </p:spTree>
    <p:extLst>
      <p:ext uri="{BB962C8B-B14F-4D97-AF65-F5344CB8AC3E}">
        <p14:creationId xmlns:p14="http://schemas.microsoft.com/office/powerpoint/2010/main" val="20528039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pPr algn="ctr"/>
            <a:r>
              <a:rPr lang="it-IT" sz="3600" dirty="0"/>
              <a:t>A </a:t>
            </a:r>
            <a:r>
              <a:rPr lang="it-IT" sz="3600" dirty="0" err="1"/>
              <a:t>local</a:t>
            </a:r>
            <a:r>
              <a:rPr lang="it-IT" sz="3600" dirty="0"/>
              <a:t> minimum: </a:t>
            </a:r>
            <a:r>
              <a:rPr lang="it-IT" sz="3600" dirty="0" err="1"/>
              <a:t>greedy</a:t>
            </a:r>
            <a:r>
              <a:rPr lang="it-IT" sz="3600" dirty="0"/>
              <a:t> </a:t>
            </a:r>
            <a:r>
              <a:rPr lang="it-IT" sz="3600" dirty="0" err="1"/>
              <a:t>search</a:t>
            </a:r>
            <a:r>
              <a:rPr lang="it-IT" sz="3600" dirty="0"/>
              <a:t> would get </a:t>
            </a:r>
            <a:r>
              <a:rPr lang="it-IT" sz="3600" dirty="0" err="1"/>
              <a:t>stuck</a:t>
            </a:r>
            <a:endParaRPr lang="it-IT" sz="3600" dirty="0"/>
          </a:p>
        </p:txBody>
      </p:sp>
      <p:pic>
        <p:nvPicPr>
          <p:cNvPr id="4" name="Segnaposto contenuto 3"/>
          <p:cNvPicPr>
            <a:picLocks noGrp="1" noChangeAspect="1"/>
          </p:cNvPicPr>
          <p:nvPr>
            <p:ph idx="1"/>
          </p:nvPr>
        </p:nvPicPr>
        <p:blipFill>
          <a:blip r:embed="rId2"/>
          <a:stretch>
            <a:fillRect/>
          </a:stretch>
        </p:blipFill>
        <p:spPr>
          <a:xfrm>
            <a:off x="4380112" y="2006306"/>
            <a:ext cx="6251176" cy="4269376"/>
          </a:xfrm>
          <a:prstGeom prst="rect">
            <a:avLst/>
          </a:prstGeom>
        </p:spPr>
      </p:pic>
      <p:sp>
        <p:nvSpPr>
          <p:cNvPr id="5" name="CasellaDiTesto 4">
            <a:extLst>
              <a:ext uri="{FF2B5EF4-FFF2-40B4-BE49-F238E27FC236}">
                <a16:creationId xmlns:a16="http://schemas.microsoft.com/office/drawing/2014/main" id="{B00DA01A-88E2-4349-963D-8671C317B5A6}"/>
              </a:ext>
            </a:extLst>
          </p:cNvPr>
          <p:cNvSpPr txBox="1"/>
          <p:nvPr/>
        </p:nvSpPr>
        <p:spPr>
          <a:xfrm>
            <a:off x="1028700" y="2553732"/>
            <a:ext cx="2990850" cy="1200329"/>
          </a:xfrm>
          <a:prstGeom prst="rect">
            <a:avLst/>
          </a:prstGeom>
          <a:noFill/>
        </p:spPr>
        <p:txBody>
          <a:bodyPr wrap="square" rtlCol="0">
            <a:spAutoFit/>
          </a:bodyPr>
          <a:lstStyle/>
          <a:p>
            <a:r>
              <a:rPr lang="en-US" dirty="0"/>
              <a:t>Here h counts the number of conflicting queens. </a:t>
            </a:r>
          </a:p>
          <a:p>
            <a:r>
              <a:rPr lang="en-US" dirty="0"/>
              <a:t>We want to find the configurations for which h=0.</a:t>
            </a:r>
            <a:endParaRPr lang="it-IT" dirty="0"/>
          </a:p>
        </p:txBody>
      </p:sp>
    </p:spTree>
    <p:extLst>
      <p:ext uri="{BB962C8B-B14F-4D97-AF65-F5344CB8AC3E}">
        <p14:creationId xmlns:p14="http://schemas.microsoft.com/office/powerpoint/2010/main" val="33826834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Strategies</a:t>
            </a:r>
            <a:r>
              <a:rPr lang="it-IT" dirty="0"/>
              <a:t> for </a:t>
            </a:r>
            <a:r>
              <a:rPr lang="it-IT" dirty="0" err="1"/>
              <a:t>local</a:t>
            </a:r>
            <a:r>
              <a:rPr lang="it-IT" dirty="0"/>
              <a:t> </a:t>
            </a:r>
            <a:r>
              <a:rPr lang="it-IT" dirty="0" err="1"/>
              <a:t>search</a:t>
            </a:r>
            <a:endParaRPr lang="it-IT" dirty="0"/>
          </a:p>
        </p:txBody>
      </p:sp>
      <p:sp>
        <p:nvSpPr>
          <p:cNvPr id="3" name="Segnaposto contenuto 2"/>
          <p:cNvSpPr>
            <a:spLocks noGrp="1"/>
          </p:cNvSpPr>
          <p:nvPr>
            <p:ph idx="1"/>
          </p:nvPr>
        </p:nvSpPr>
        <p:spPr/>
        <p:txBody>
          <a:bodyPr/>
          <a:lstStyle/>
          <a:p>
            <a:endParaRPr lang="it-IT" dirty="0"/>
          </a:p>
          <a:p>
            <a:r>
              <a:rPr lang="it-IT" dirty="0"/>
              <a:t>Random </a:t>
            </a:r>
            <a:r>
              <a:rPr lang="it-IT" dirty="0" err="1"/>
              <a:t>restart</a:t>
            </a:r>
            <a:r>
              <a:rPr lang="it-IT" dirty="0"/>
              <a:t> </a:t>
            </a:r>
            <a:r>
              <a:rPr lang="it-IT" dirty="0" err="1"/>
              <a:t>hill</a:t>
            </a:r>
            <a:r>
              <a:rPr lang="it-IT" dirty="0"/>
              <a:t>-climbing: </a:t>
            </a:r>
            <a:r>
              <a:rPr lang="it-IT" sz="2000" dirty="0" err="1"/>
              <a:t>restarts</a:t>
            </a:r>
            <a:r>
              <a:rPr lang="it-IT" sz="2000" dirty="0"/>
              <a:t> from random </a:t>
            </a:r>
            <a:r>
              <a:rPr lang="it-IT" sz="2000" dirty="0" err="1"/>
              <a:t>generated</a:t>
            </a:r>
            <a:r>
              <a:rPr lang="it-IT" sz="2000" dirty="0"/>
              <a:t> </a:t>
            </a:r>
            <a:r>
              <a:rPr lang="it-IT" sz="2000" dirty="0" err="1"/>
              <a:t>initial</a:t>
            </a:r>
            <a:r>
              <a:rPr lang="it-IT" sz="2000" dirty="0"/>
              <a:t> </a:t>
            </a:r>
            <a:r>
              <a:rPr lang="it-IT" sz="2000" dirty="0" err="1"/>
              <a:t>states</a:t>
            </a:r>
            <a:endParaRPr lang="it-IT" sz="2000" dirty="0"/>
          </a:p>
          <a:p>
            <a:r>
              <a:rPr lang="it-IT" dirty="0"/>
              <a:t>Montecarlo </a:t>
            </a:r>
            <a:r>
              <a:rPr lang="it-IT" dirty="0" err="1"/>
              <a:t>techniques</a:t>
            </a:r>
            <a:r>
              <a:rPr lang="it-IT" dirty="0"/>
              <a:t>, </a:t>
            </a:r>
            <a:r>
              <a:rPr lang="it-IT" dirty="0" err="1"/>
              <a:t>simulated</a:t>
            </a:r>
            <a:r>
              <a:rPr lang="it-IT" dirty="0"/>
              <a:t> </a:t>
            </a:r>
            <a:r>
              <a:rPr lang="it-IT" dirty="0" err="1"/>
              <a:t>annealing</a:t>
            </a:r>
            <a:r>
              <a:rPr lang="it-IT" dirty="0"/>
              <a:t>: </a:t>
            </a:r>
            <a:r>
              <a:rPr lang="it-IT" sz="2000" dirty="0"/>
              <a:t>random </a:t>
            </a:r>
            <a:r>
              <a:rPr lang="it-IT" sz="2000" dirty="0" err="1"/>
              <a:t>walk</a:t>
            </a:r>
            <a:r>
              <a:rPr lang="it-IT" sz="2000" dirty="0"/>
              <a:t> and down-</a:t>
            </a:r>
            <a:r>
              <a:rPr lang="it-IT" sz="2000" dirty="0" err="1"/>
              <a:t>hill</a:t>
            </a:r>
            <a:r>
              <a:rPr lang="it-IT" sz="2000" dirty="0"/>
              <a:t> </a:t>
            </a:r>
            <a:r>
              <a:rPr lang="it-IT" sz="2000" dirty="0" err="1"/>
              <a:t>moves</a:t>
            </a:r>
            <a:endParaRPr lang="it-IT" sz="2000" dirty="0"/>
          </a:p>
          <a:p>
            <a:r>
              <a:rPr lang="it-IT" dirty="0"/>
              <a:t>Local </a:t>
            </a:r>
            <a:r>
              <a:rPr lang="it-IT" dirty="0" err="1"/>
              <a:t>beam</a:t>
            </a:r>
            <a:r>
              <a:rPr lang="it-IT" dirty="0"/>
              <a:t> </a:t>
            </a:r>
            <a:r>
              <a:rPr lang="it-IT" dirty="0" err="1"/>
              <a:t>search</a:t>
            </a:r>
            <a:r>
              <a:rPr lang="it-IT" dirty="0"/>
              <a:t>: </a:t>
            </a:r>
            <a:r>
              <a:rPr lang="it-IT" sz="2000" dirty="0" err="1"/>
              <a:t>generates</a:t>
            </a:r>
            <a:r>
              <a:rPr lang="it-IT" sz="2000" dirty="0"/>
              <a:t> all </a:t>
            </a:r>
            <a:r>
              <a:rPr lang="it-IT" sz="2000" dirty="0" err="1"/>
              <a:t>successors</a:t>
            </a:r>
            <a:r>
              <a:rPr lang="it-IT" sz="2000" dirty="0"/>
              <a:t> of k replica, then </a:t>
            </a:r>
            <a:r>
              <a:rPr lang="it-IT" sz="2000" dirty="0" err="1"/>
              <a:t>selects</a:t>
            </a:r>
            <a:r>
              <a:rPr lang="it-IT" sz="2000" dirty="0"/>
              <a:t> the best k </a:t>
            </a:r>
            <a:r>
              <a:rPr lang="it-IT" sz="2000" dirty="0" err="1"/>
              <a:t>successors</a:t>
            </a:r>
            <a:r>
              <a:rPr lang="it-IT" sz="2000" dirty="0"/>
              <a:t> from the complete list</a:t>
            </a:r>
          </a:p>
          <a:p>
            <a:r>
              <a:rPr lang="it-IT" dirty="0" err="1"/>
              <a:t>Stochastic</a:t>
            </a:r>
            <a:r>
              <a:rPr lang="it-IT" dirty="0"/>
              <a:t> </a:t>
            </a:r>
            <a:r>
              <a:rPr lang="it-IT" dirty="0" err="1"/>
              <a:t>beam</a:t>
            </a:r>
            <a:r>
              <a:rPr lang="it-IT" dirty="0"/>
              <a:t> </a:t>
            </a:r>
            <a:r>
              <a:rPr lang="it-IT" dirty="0" err="1"/>
              <a:t>search</a:t>
            </a:r>
            <a:r>
              <a:rPr lang="it-IT" dirty="0"/>
              <a:t>: </a:t>
            </a:r>
            <a:r>
              <a:rPr lang="it-IT" sz="2000" dirty="0" err="1"/>
              <a:t>chooses</a:t>
            </a:r>
            <a:r>
              <a:rPr lang="it-IT" sz="2000" dirty="0"/>
              <a:t> </a:t>
            </a:r>
            <a:r>
              <a:rPr lang="it-IT" sz="2000" dirty="0" err="1"/>
              <a:t>randomly</a:t>
            </a:r>
            <a:r>
              <a:rPr lang="it-IT" sz="2000" dirty="0"/>
              <a:t> k </a:t>
            </a:r>
            <a:r>
              <a:rPr lang="it-IT" sz="2000" dirty="0" err="1"/>
              <a:t>successors</a:t>
            </a:r>
            <a:r>
              <a:rPr lang="it-IT" sz="2000" dirty="0"/>
              <a:t> from the complete list, with </a:t>
            </a:r>
            <a:r>
              <a:rPr lang="it-IT" sz="2000" dirty="0" err="1"/>
              <a:t>probability</a:t>
            </a:r>
            <a:r>
              <a:rPr lang="it-IT" sz="2000" dirty="0"/>
              <a:t> </a:t>
            </a:r>
            <a:r>
              <a:rPr lang="it-IT" sz="2000" dirty="0" err="1"/>
              <a:t>increasing</a:t>
            </a:r>
            <a:r>
              <a:rPr lang="it-IT" sz="2000" dirty="0"/>
              <a:t> with </a:t>
            </a:r>
            <a:r>
              <a:rPr lang="it-IT" sz="2000" dirty="0" err="1"/>
              <a:t>its</a:t>
            </a:r>
            <a:r>
              <a:rPr lang="it-IT" sz="2000" dirty="0"/>
              <a:t> </a:t>
            </a:r>
            <a:r>
              <a:rPr lang="it-IT" sz="2000" dirty="0" err="1"/>
              <a:t>value</a:t>
            </a:r>
            <a:endParaRPr lang="it-IT" sz="2000" dirty="0"/>
          </a:p>
          <a:p>
            <a:r>
              <a:rPr lang="it-IT" dirty="0" err="1"/>
              <a:t>Genetic</a:t>
            </a:r>
            <a:r>
              <a:rPr lang="it-IT" sz="2000" dirty="0"/>
              <a:t> </a:t>
            </a:r>
            <a:r>
              <a:rPr lang="it-IT" dirty="0" err="1"/>
              <a:t>algorithms</a:t>
            </a:r>
            <a:r>
              <a:rPr lang="it-IT" dirty="0"/>
              <a:t>: </a:t>
            </a:r>
            <a:r>
              <a:rPr lang="it-IT" sz="2000" dirty="0" err="1"/>
              <a:t>combines</a:t>
            </a:r>
            <a:r>
              <a:rPr lang="it-IT" sz="2000" dirty="0"/>
              <a:t> two </a:t>
            </a:r>
            <a:r>
              <a:rPr lang="it-IT" sz="2000" dirty="0" err="1"/>
              <a:t>parents</a:t>
            </a:r>
            <a:r>
              <a:rPr lang="it-IT" sz="2000" dirty="0"/>
              <a:t> and </a:t>
            </a:r>
            <a:r>
              <a:rPr lang="it-IT" sz="2000" dirty="0" err="1"/>
              <a:t>tries</a:t>
            </a:r>
            <a:r>
              <a:rPr lang="it-IT" sz="2000" dirty="0"/>
              <a:t> to </a:t>
            </a:r>
            <a:r>
              <a:rPr lang="it-IT" sz="2000" dirty="0" err="1"/>
              <a:t>mimic</a:t>
            </a:r>
            <a:r>
              <a:rPr lang="it-IT" sz="2000" dirty="0"/>
              <a:t> </a:t>
            </a:r>
            <a:r>
              <a:rPr lang="it-IT" sz="2000" dirty="0" err="1"/>
              <a:t>natural</a:t>
            </a:r>
            <a:r>
              <a:rPr lang="it-IT" sz="2000" dirty="0"/>
              <a:t> </a:t>
            </a:r>
            <a:r>
              <a:rPr lang="it-IT" sz="2000" dirty="0" err="1"/>
              <a:t>selection</a:t>
            </a:r>
            <a:endParaRPr lang="it-IT" dirty="0"/>
          </a:p>
        </p:txBody>
      </p:sp>
    </p:spTree>
    <p:extLst>
      <p:ext uri="{BB962C8B-B14F-4D97-AF65-F5344CB8AC3E}">
        <p14:creationId xmlns:p14="http://schemas.microsoft.com/office/powerpoint/2010/main" val="13548395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Genetic</a:t>
            </a:r>
            <a:r>
              <a:rPr lang="it-IT" dirty="0"/>
              <a:t> </a:t>
            </a:r>
            <a:r>
              <a:rPr lang="it-IT" dirty="0" err="1"/>
              <a:t>algorithms</a:t>
            </a:r>
            <a:endParaRPr lang="it-IT" dirty="0"/>
          </a:p>
        </p:txBody>
      </p:sp>
      <p:pic>
        <p:nvPicPr>
          <p:cNvPr id="5" name="Segnaposto contenuto 4"/>
          <p:cNvPicPr>
            <a:picLocks noGrp="1" noChangeAspect="1"/>
          </p:cNvPicPr>
          <p:nvPr>
            <p:ph idx="1"/>
          </p:nvPr>
        </p:nvPicPr>
        <p:blipFill>
          <a:blip r:embed="rId2"/>
          <a:stretch>
            <a:fillRect/>
          </a:stretch>
        </p:blipFill>
        <p:spPr>
          <a:xfrm>
            <a:off x="2226224" y="2001911"/>
            <a:ext cx="7640326" cy="2499750"/>
          </a:xfrm>
          <a:prstGeom prst="rect">
            <a:avLst/>
          </a:prstGeom>
        </p:spPr>
      </p:pic>
      <p:pic>
        <p:nvPicPr>
          <p:cNvPr id="6" name="Immagine 5"/>
          <p:cNvPicPr>
            <a:picLocks noChangeAspect="1"/>
          </p:cNvPicPr>
          <p:nvPr/>
        </p:nvPicPr>
        <p:blipFill>
          <a:blip r:embed="rId3"/>
          <a:stretch>
            <a:fillRect/>
          </a:stretch>
        </p:blipFill>
        <p:spPr>
          <a:xfrm>
            <a:off x="2275837" y="4501661"/>
            <a:ext cx="7541101" cy="2128500"/>
          </a:xfrm>
          <a:prstGeom prst="rect">
            <a:avLst/>
          </a:prstGeom>
        </p:spPr>
      </p:pic>
      <p:sp>
        <p:nvSpPr>
          <p:cNvPr id="4" name="CasellaDiTesto 3"/>
          <p:cNvSpPr txBox="1"/>
          <p:nvPr/>
        </p:nvSpPr>
        <p:spPr>
          <a:xfrm>
            <a:off x="587855" y="1775457"/>
            <a:ext cx="1620187" cy="646331"/>
          </a:xfrm>
          <a:prstGeom prst="rect">
            <a:avLst/>
          </a:prstGeom>
          <a:noFill/>
        </p:spPr>
        <p:txBody>
          <a:bodyPr wrap="none" rtlCol="0">
            <a:spAutoFit/>
          </a:bodyPr>
          <a:lstStyle/>
          <a:p>
            <a:r>
              <a:rPr lang="it-IT" dirty="0"/>
              <a:t>Non </a:t>
            </a:r>
            <a:r>
              <a:rPr lang="it-IT" dirty="0" err="1"/>
              <a:t>attacking</a:t>
            </a:r>
            <a:endParaRPr lang="it-IT" dirty="0"/>
          </a:p>
          <a:p>
            <a:r>
              <a:rPr lang="it-IT" dirty="0" err="1"/>
              <a:t>pairs</a:t>
            </a:r>
            <a:r>
              <a:rPr lang="it-IT" dirty="0"/>
              <a:t> of </a:t>
            </a:r>
            <a:r>
              <a:rPr lang="it-IT" dirty="0" err="1"/>
              <a:t>queens</a:t>
            </a:r>
            <a:endParaRPr lang="it-IT" dirty="0"/>
          </a:p>
        </p:txBody>
      </p:sp>
      <p:cxnSp>
        <p:nvCxnSpPr>
          <p:cNvPr id="8" name="Connettore 2 7"/>
          <p:cNvCxnSpPr/>
          <p:nvPr/>
        </p:nvCxnSpPr>
        <p:spPr>
          <a:xfrm>
            <a:off x="2173574" y="1918741"/>
            <a:ext cx="1663908" cy="359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8202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E92D7-8528-477B-8F5B-DCE11C889B32}"/>
              </a:ext>
            </a:extLst>
          </p:cNvPr>
          <p:cNvSpPr>
            <a:spLocks noGrp="1"/>
          </p:cNvSpPr>
          <p:nvPr>
            <p:ph type="title"/>
          </p:nvPr>
        </p:nvSpPr>
        <p:spPr>
          <a:solidFill>
            <a:schemeClr val="accent5">
              <a:lumMod val="20000"/>
              <a:lumOff val="80000"/>
            </a:schemeClr>
          </a:solidFill>
        </p:spPr>
        <p:txBody>
          <a:bodyPr/>
          <a:lstStyle/>
          <a:p>
            <a:pPr algn="ctr"/>
            <a:r>
              <a:rPr lang="en-US" dirty="0"/>
              <a:t>Genetic algorithms</a:t>
            </a:r>
          </a:p>
        </p:txBody>
      </p:sp>
      <p:sp>
        <p:nvSpPr>
          <p:cNvPr id="3" name="Content Placeholder 2">
            <a:extLst>
              <a:ext uri="{FF2B5EF4-FFF2-40B4-BE49-F238E27FC236}">
                <a16:creationId xmlns:a16="http://schemas.microsoft.com/office/drawing/2014/main" id="{90D734F9-F7C4-48EF-806C-EDFB04A04A1E}"/>
              </a:ext>
            </a:extLst>
          </p:cNvPr>
          <p:cNvSpPr>
            <a:spLocks noGrp="1"/>
          </p:cNvSpPr>
          <p:nvPr>
            <p:ph idx="1"/>
          </p:nvPr>
        </p:nvSpPr>
        <p:spPr/>
        <p:txBody>
          <a:bodyPr>
            <a:normAutofit fontScale="92500"/>
          </a:bodyPr>
          <a:lstStyle/>
          <a:p>
            <a:r>
              <a:rPr lang="en-US" sz="1800" b="0" i="0" u="none" strike="noStrike" baseline="0" dirty="0">
                <a:solidFill>
                  <a:srgbClr val="070707"/>
                </a:solidFill>
                <a:latin typeface="PalatinoETW02-Roman"/>
              </a:rPr>
              <a:t>The </a:t>
            </a:r>
            <a:r>
              <a:rPr lang="en-US" sz="1800" b="1" i="0" u="none" strike="noStrike" baseline="0" dirty="0">
                <a:solidFill>
                  <a:srgbClr val="070707"/>
                </a:solidFill>
                <a:latin typeface="PalatinoETW02-Roman"/>
              </a:rPr>
              <a:t>mixing number</a:t>
            </a:r>
            <a:r>
              <a:rPr lang="en-US" sz="1800" b="0" i="0" u="none" strike="noStrike" baseline="0" dirty="0">
                <a:solidFill>
                  <a:srgbClr val="070707"/>
                </a:solidFill>
                <a:latin typeface="PalatinoETW02-Roman"/>
              </a:rPr>
              <a:t>, which is the number of parents that come together to form offspring. </a:t>
            </a:r>
          </a:p>
          <a:p>
            <a:pPr marL="0" indent="0" algn="just">
              <a:buNone/>
            </a:pPr>
            <a:r>
              <a:rPr lang="en-US" sz="1800" b="0" i="0" u="none" strike="noStrike" baseline="0" dirty="0">
                <a:solidFill>
                  <a:srgbClr val="070707"/>
                </a:solidFill>
                <a:latin typeface="PalatinoETW02-Roman"/>
              </a:rPr>
              <a:t>The most common case is </a:t>
            </a:r>
            <a:r>
              <a:rPr lang="en-US" sz="1800" b="0" i="0" u="none" strike="noStrike" baseline="0" dirty="0">
                <a:solidFill>
                  <a:srgbClr val="070707"/>
                </a:solidFill>
                <a:latin typeface="Symbol" panose="05050102010706020507" pitchFamily="18" charset="2"/>
              </a:rPr>
              <a:t>r</a:t>
            </a:r>
            <a:r>
              <a:rPr lang="en-US" sz="1800" b="0" i="0" u="none" strike="noStrike" baseline="0" dirty="0">
                <a:solidFill>
                  <a:srgbClr val="070707"/>
                </a:solidFill>
                <a:latin typeface="PalatinoETW02-Roman"/>
              </a:rPr>
              <a:t> = 2: two parents combine their “genes” (parts of their representation) to form offspring. When </a:t>
            </a:r>
            <a:r>
              <a:rPr lang="en-US" sz="1800" b="0" i="0" u="none" strike="noStrike" baseline="0" dirty="0">
                <a:solidFill>
                  <a:srgbClr val="070707"/>
                </a:solidFill>
                <a:latin typeface="Symbol" panose="05050102010706020507" pitchFamily="18" charset="2"/>
              </a:rPr>
              <a:t>r</a:t>
            </a:r>
            <a:r>
              <a:rPr lang="en-US" sz="1800" b="0" i="0" u="none" strike="noStrike" baseline="0" dirty="0">
                <a:solidFill>
                  <a:srgbClr val="070707"/>
                </a:solidFill>
                <a:latin typeface="PalatinoETW02-Roman"/>
              </a:rPr>
              <a:t> = 1 we have stochastic beam search (which can be seen as asexual reproduction). It is possible to have </a:t>
            </a:r>
            <a:r>
              <a:rPr lang="en-US" sz="1800" b="0" i="0" u="none" strike="noStrike" baseline="0" dirty="0">
                <a:solidFill>
                  <a:srgbClr val="070707"/>
                </a:solidFill>
                <a:latin typeface="Symbol" panose="05050102010706020507" pitchFamily="18" charset="2"/>
              </a:rPr>
              <a:t>r</a:t>
            </a:r>
            <a:r>
              <a:rPr lang="en-US" sz="1800" b="0" i="0" u="none" strike="noStrike" baseline="0" dirty="0">
                <a:solidFill>
                  <a:srgbClr val="070707"/>
                </a:solidFill>
                <a:latin typeface="PalatinoETW02-Roman"/>
              </a:rPr>
              <a:t> &gt; 2, which occurs only rarely in nature but is easy enough to simulate on computers.</a:t>
            </a:r>
          </a:p>
          <a:p>
            <a:endParaRPr lang="en-US" sz="1800" b="0" i="0" u="none" strike="noStrike" baseline="0" dirty="0">
              <a:solidFill>
                <a:srgbClr val="070707"/>
              </a:solidFill>
              <a:latin typeface="PalatinoETW02-Roman"/>
            </a:endParaRPr>
          </a:p>
          <a:p>
            <a:r>
              <a:rPr lang="en-US" sz="1800" b="0" i="0" u="none" strike="noStrike" baseline="0" dirty="0">
                <a:solidFill>
                  <a:srgbClr val="070707"/>
                </a:solidFill>
                <a:latin typeface="PalatinoETW02-Roman"/>
              </a:rPr>
              <a:t>The </a:t>
            </a:r>
            <a:r>
              <a:rPr lang="en-US" sz="1800" b="1" i="0" u="none" strike="noStrike" baseline="0" dirty="0">
                <a:solidFill>
                  <a:srgbClr val="070707"/>
                </a:solidFill>
                <a:latin typeface="PalatinoETW02-Bold"/>
              </a:rPr>
              <a:t>selection </a:t>
            </a:r>
            <a:r>
              <a:rPr lang="en-US" sz="1800" b="0" i="0" u="none" strike="noStrike" baseline="0" dirty="0">
                <a:solidFill>
                  <a:srgbClr val="070707"/>
                </a:solidFill>
                <a:latin typeface="PalatinoETW02-Roman"/>
              </a:rPr>
              <a:t>process for selecting the individuals who will become the parents of the next generation: </a:t>
            </a:r>
          </a:p>
          <a:p>
            <a:pPr marL="0" indent="0">
              <a:buNone/>
            </a:pPr>
            <a:r>
              <a:rPr lang="en-US" sz="1800" b="0" i="0" u="none" strike="noStrike" baseline="0" dirty="0">
                <a:solidFill>
                  <a:srgbClr val="070707"/>
                </a:solidFill>
                <a:latin typeface="PalatinoETW02-Roman"/>
              </a:rPr>
              <a:t>one possibility is to select from all individuals with probability proportional to their fitness score. Another possibility is to randomly select n individuals (n &gt; </a:t>
            </a:r>
            <a:r>
              <a:rPr lang="en-US" sz="1800" b="0" i="0" u="none" strike="noStrike" baseline="0" dirty="0">
                <a:solidFill>
                  <a:srgbClr val="070707"/>
                </a:solidFill>
                <a:latin typeface="Symbol" panose="05050102010706020507" pitchFamily="18" charset="2"/>
              </a:rPr>
              <a:t>r</a:t>
            </a:r>
            <a:r>
              <a:rPr lang="en-US" sz="1800" b="0" i="0" u="none" strike="noStrike" baseline="0" dirty="0">
                <a:solidFill>
                  <a:srgbClr val="070707"/>
                </a:solidFill>
                <a:latin typeface="PalatinoETW02-Roman"/>
              </a:rPr>
              <a:t>), and then select the most fit ones as parents.          </a:t>
            </a:r>
          </a:p>
          <a:p>
            <a:pPr marL="0" indent="0">
              <a:buNone/>
            </a:pPr>
            <a:endParaRPr lang="en-US" sz="1800" dirty="0">
              <a:solidFill>
                <a:srgbClr val="070707"/>
              </a:solidFill>
              <a:latin typeface="PalatinoETW02-Roman"/>
            </a:endParaRPr>
          </a:p>
          <a:p>
            <a:pPr algn="l"/>
            <a:r>
              <a:rPr lang="en-US" sz="1800" b="0" i="0" u="none" strike="noStrike" baseline="0" dirty="0">
                <a:solidFill>
                  <a:srgbClr val="070707"/>
                </a:solidFill>
                <a:latin typeface="PalatinoETW02-Roman"/>
              </a:rPr>
              <a:t>The </a:t>
            </a:r>
            <a:r>
              <a:rPr lang="en-US" sz="1800" b="1" i="0" u="none" strike="noStrike" baseline="0" dirty="0">
                <a:solidFill>
                  <a:srgbClr val="070707"/>
                </a:solidFill>
                <a:latin typeface="PalatinoETW02-Roman"/>
              </a:rPr>
              <a:t>recombination</a:t>
            </a:r>
            <a:r>
              <a:rPr lang="en-US" sz="1800" b="0" i="0" u="none" strike="noStrike" baseline="0" dirty="0">
                <a:solidFill>
                  <a:srgbClr val="070707"/>
                </a:solidFill>
                <a:latin typeface="PalatinoETW02-Roman"/>
              </a:rPr>
              <a:t> procedure. </a:t>
            </a:r>
          </a:p>
          <a:p>
            <a:pPr marL="0" indent="0" algn="l">
              <a:buNone/>
            </a:pPr>
            <a:r>
              <a:rPr lang="en-US" sz="1800" b="0" i="0" u="none" strike="noStrike" baseline="0" dirty="0">
                <a:solidFill>
                  <a:srgbClr val="070707"/>
                </a:solidFill>
                <a:latin typeface="PalatinoETW02-Roman"/>
              </a:rPr>
              <a:t>One common approach (assuming </a:t>
            </a:r>
            <a:r>
              <a:rPr lang="en-US" sz="1800" b="0" i="0" u="none" strike="noStrike" baseline="0" dirty="0">
                <a:solidFill>
                  <a:srgbClr val="070707"/>
                </a:solidFill>
                <a:latin typeface="Symbol" panose="05050102010706020507" pitchFamily="18" charset="2"/>
              </a:rPr>
              <a:t>r</a:t>
            </a:r>
            <a:r>
              <a:rPr lang="en-US" sz="1800" b="0" i="0" u="none" strike="noStrike" baseline="0" dirty="0">
                <a:solidFill>
                  <a:srgbClr val="070707"/>
                </a:solidFill>
                <a:latin typeface="PalatinoETW02-Roman"/>
              </a:rPr>
              <a:t> = 2), is to randomly select a </a:t>
            </a:r>
            <a:r>
              <a:rPr lang="en-US" sz="1800" b="1" i="0" u="none" strike="noStrike" baseline="0" dirty="0">
                <a:solidFill>
                  <a:srgbClr val="070707"/>
                </a:solidFill>
                <a:latin typeface="PalatinoETW02-Bold"/>
              </a:rPr>
              <a:t>crossover point </a:t>
            </a:r>
            <a:r>
              <a:rPr lang="en-US" sz="1800" b="0" i="0" u="none" strike="noStrike" baseline="0" dirty="0">
                <a:solidFill>
                  <a:srgbClr val="070707"/>
                </a:solidFill>
                <a:latin typeface="PalatinoETW02-Roman"/>
              </a:rPr>
              <a:t>to split each of the parent strings, and recombine the parts to form two children, one with the first part of parent 1 and the second part of parent 2; the other with the second part of parent 1 and the first part of parent 2.  </a:t>
            </a:r>
            <a:endParaRPr lang="en-US" dirty="0"/>
          </a:p>
        </p:txBody>
      </p:sp>
    </p:spTree>
    <p:extLst>
      <p:ext uri="{BB962C8B-B14F-4D97-AF65-F5344CB8AC3E}">
        <p14:creationId xmlns:p14="http://schemas.microsoft.com/office/powerpoint/2010/main" val="7914829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89CDE-67CB-47EC-AD92-E740CBE9061E}"/>
              </a:ext>
            </a:extLst>
          </p:cNvPr>
          <p:cNvSpPr>
            <a:spLocks noGrp="1"/>
          </p:cNvSpPr>
          <p:nvPr>
            <p:ph idx="1"/>
          </p:nvPr>
        </p:nvSpPr>
        <p:spPr>
          <a:xfrm>
            <a:off x="838200" y="684245"/>
            <a:ext cx="10515600" cy="5492718"/>
          </a:xfrm>
        </p:spPr>
        <p:txBody>
          <a:bodyPr>
            <a:normAutofit fontScale="92500" lnSpcReduction="10000"/>
          </a:bodyPr>
          <a:lstStyle/>
          <a:p>
            <a:pPr algn="just"/>
            <a:r>
              <a:rPr lang="en-US" sz="1800" b="0" i="0" u="none" strike="noStrike" baseline="0" dirty="0">
                <a:solidFill>
                  <a:srgbClr val="070707"/>
                </a:solidFill>
                <a:latin typeface="PalatinoETW02-Roman"/>
              </a:rPr>
              <a:t>The </a:t>
            </a:r>
            <a:r>
              <a:rPr lang="en-US" sz="1800" b="1" i="0" u="none" strike="noStrike" baseline="0" dirty="0">
                <a:solidFill>
                  <a:srgbClr val="070707"/>
                </a:solidFill>
                <a:latin typeface="PalatinoETW02-Bold"/>
              </a:rPr>
              <a:t>mutation rate</a:t>
            </a:r>
            <a:r>
              <a:rPr lang="en-US" sz="1800" b="0" i="0" u="none" strike="noStrike" baseline="0" dirty="0">
                <a:solidFill>
                  <a:srgbClr val="070707"/>
                </a:solidFill>
                <a:latin typeface="PalatinoETW02-Roman"/>
              </a:rPr>
              <a:t>, which determines how often offspring have random mutations to their representation. Once an offspring has been generated, every bit in its composition is flipped with probability equal to the mutation rate.</a:t>
            </a:r>
          </a:p>
          <a:p>
            <a:pPr algn="just"/>
            <a:r>
              <a:rPr lang="en-US" sz="1800" b="0" i="0" u="none" strike="noStrike" baseline="0" dirty="0">
                <a:solidFill>
                  <a:srgbClr val="070707"/>
                </a:solidFill>
                <a:latin typeface="PalatinoETW02-Roman"/>
              </a:rPr>
              <a:t>The makeup of the next generation. </a:t>
            </a:r>
          </a:p>
          <a:p>
            <a:pPr marL="0" indent="0" algn="just">
              <a:buNone/>
            </a:pPr>
            <a:r>
              <a:rPr lang="en-US" sz="1800" b="0" i="0" u="none" strike="noStrike" baseline="0" dirty="0">
                <a:solidFill>
                  <a:srgbClr val="070707"/>
                </a:solidFill>
                <a:latin typeface="PalatinoETW02-Roman"/>
              </a:rPr>
              <a:t>This can be just the newly formed offspring, or it can include a few top-scoring parents from the previous generation (a practice called </a:t>
            </a:r>
            <a:r>
              <a:rPr lang="en-US" sz="1800" b="1" i="0" u="none" strike="noStrike" baseline="0" dirty="0">
                <a:solidFill>
                  <a:srgbClr val="070707"/>
                </a:solidFill>
                <a:latin typeface="PalatinoETW02-Bold"/>
              </a:rPr>
              <a:t>elitism</a:t>
            </a:r>
            <a:r>
              <a:rPr lang="en-US" sz="1800" b="0" i="0" u="none" strike="noStrike" baseline="0" dirty="0">
                <a:solidFill>
                  <a:srgbClr val="070707"/>
                </a:solidFill>
                <a:latin typeface="PalatinoETW02-Roman"/>
              </a:rPr>
              <a:t>, which guarantees that overall fitness will never decrease over time). The practice of </a:t>
            </a:r>
            <a:r>
              <a:rPr lang="en-US" sz="1800" b="1" i="0" u="none" strike="noStrike" baseline="0" dirty="0">
                <a:solidFill>
                  <a:srgbClr val="070707"/>
                </a:solidFill>
                <a:latin typeface="PalatinoETW02-Bold"/>
              </a:rPr>
              <a:t>culling</a:t>
            </a:r>
            <a:r>
              <a:rPr lang="en-US" sz="1800" b="0" i="0" u="none" strike="noStrike" baseline="0" dirty="0">
                <a:solidFill>
                  <a:srgbClr val="070707"/>
                </a:solidFill>
                <a:latin typeface="PalatinoETW02-Roman"/>
              </a:rPr>
              <a:t>, in which all individuals below a given threshold are discarded, can lead to a speedup.</a:t>
            </a:r>
          </a:p>
          <a:p>
            <a:pPr marL="0" indent="0" algn="just">
              <a:buNone/>
            </a:pPr>
            <a:endParaRPr lang="en-US" sz="1800" dirty="0">
              <a:solidFill>
                <a:srgbClr val="070707"/>
              </a:solidFill>
              <a:latin typeface="PalatinoETW02-Roman"/>
            </a:endParaRPr>
          </a:p>
          <a:p>
            <a:pPr marL="0" indent="0" algn="just">
              <a:buNone/>
            </a:pPr>
            <a:r>
              <a:rPr lang="en-US" sz="1800" b="0" i="0" u="none" strike="noStrike" baseline="0" dirty="0">
                <a:solidFill>
                  <a:srgbClr val="070707"/>
                </a:solidFill>
                <a:latin typeface="PalatinoETW02-Roman"/>
              </a:rPr>
              <a:t>Genetic algorithms are similar to stochastic beam search, but with the addition of the crossover operation. This is advantageous if there are blocks that perform useful functions. For example, it could be that putting the first three queens in positions 2, 4, and 6 (where</a:t>
            </a:r>
            <a:r>
              <a:rPr lang="en-US" sz="1800" dirty="0">
                <a:solidFill>
                  <a:srgbClr val="070707"/>
                </a:solidFill>
                <a:latin typeface="PalatinoETW02-Roman"/>
              </a:rPr>
              <a:t> </a:t>
            </a:r>
            <a:r>
              <a:rPr lang="en-US" sz="1800" b="0" i="0" u="none" strike="noStrike" baseline="0" dirty="0">
                <a:solidFill>
                  <a:srgbClr val="070707"/>
                </a:solidFill>
                <a:latin typeface="PalatinoETW02-Roman"/>
              </a:rPr>
              <a:t>they do not attack each other) constitutes a useful block that can be combined with other useful blocks that appear in other individuals to construct a solution. It can be shown mathematically that, if the blocks do not serve a purpose—for example if the positions of the genetic code are randomly permuted—then crossover conveys no advantage.</a:t>
            </a:r>
          </a:p>
          <a:p>
            <a:pPr marL="0" indent="0" algn="just">
              <a:buNone/>
            </a:pPr>
            <a:r>
              <a:rPr lang="en-US" sz="1800" b="0" i="0" u="none" strike="noStrike" baseline="0" dirty="0">
                <a:solidFill>
                  <a:srgbClr val="070707"/>
                </a:solidFill>
                <a:latin typeface="PalatinoETW02-Roman"/>
              </a:rPr>
              <a:t>The theory of genetic algorithms explains how this works using the idea of a </a:t>
            </a:r>
            <a:r>
              <a:rPr lang="en-US" sz="1800" b="1" i="0" u="none" strike="noStrike" baseline="0" dirty="0">
                <a:solidFill>
                  <a:srgbClr val="070707"/>
                </a:solidFill>
                <a:latin typeface="PalatinoETW02-Bold"/>
              </a:rPr>
              <a:t>schema</a:t>
            </a:r>
            <a:r>
              <a:rPr lang="en-US" sz="1800" b="0" i="0" u="none" strike="noStrike" baseline="0" dirty="0">
                <a:solidFill>
                  <a:srgbClr val="070707"/>
                </a:solidFill>
                <a:latin typeface="PalatinoETW02-Roman"/>
              </a:rPr>
              <a:t>, which is a substring in which some of the positions can be left unspecified. For example, the schema 246***** describes all 8-queens states in which the first three queens are in positions 2, 4, and 6, respectively. Strings that match the schema (such as 24613578) are called </a:t>
            </a:r>
            <a:r>
              <a:rPr lang="en-US" sz="1800" b="1" i="0" u="none" strike="noStrike" baseline="0" dirty="0">
                <a:solidFill>
                  <a:srgbClr val="070707"/>
                </a:solidFill>
                <a:latin typeface="PalatinoETW02-Bold"/>
              </a:rPr>
              <a:t>instances </a:t>
            </a:r>
            <a:r>
              <a:rPr lang="en-US" sz="1800" b="0" i="0" u="none" strike="noStrike" baseline="0" dirty="0">
                <a:solidFill>
                  <a:srgbClr val="070707"/>
                </a:solidFill>
                <a:latin typeface="PalatinoETW02-Roman"/>
              </a:rPr>
              <a:t>of the schema. It can be shown that if the average fitness of the instances of a schema is above the mean, then the number of instances of the schema will grow over time.</a:t>
            </a:r>
            <a:endParaRPr lang="en-US" dirty="0"/>
          </a:p>
        </p:txBody>
      </p:sp>
    </p:spTree>
    <p:extLst>
      <p:ext uri="{BB962C8B-B14F-4D97-AF65-F5344CB8AC3E}">
        <p14:creationId xmlns:p14="http://schemas.microsoft.com/office/powerpoint/2010/main" val="40672588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8057-1D48-40D2-B981-A73B384F9317}"/>
              </a:ext>
            </a:extLst>
          </p:cNvPr>
          <p:cNvSpPr>
            <a:spLocks noGrp="1"/>
          </p:cNvSpPr>
          <p:nvPr>
            <p:ph type="title"/>
          </p:nvPr>
        </p:nvSpPr>
        <p:spPr>
          <a:xfrm>
            <a:off x="838200" y="365125"/>
            <a:ext cx="10515600" cy="892123"/>
          </a:xfrm>
        </p:spPr>
        <p:txBody>
          <a:bodyPr>
            <a:normAutofit fontScale="90000"/>
          </a:bodyPr>
          <a:lstStyle/>
          <a:p>
            <a:pPr algn="ctr"/>
            <a:br>
              <a:rPr kumimoji="0" lang="en-US" altLang="en-US" sz="4400" b="1" i="0" u="none" strike="noStrike" cap="none" normalizeH="0" baseline="0" dirty="0">
                <a:ln>
                  <a:noFill/>
                </a:ln>
                <a:solidFill>
                  <a:srgbClr val="464646"/>
                </a:solidFill>
                <a:effectLst/>
                <a:latin typeface="Source Sans Pro" panose="020B0503030403020204" pitchFamily="34" charset="0"/>
              </a:rPr>
            </a:br>
            <a:r>
              <a:rPr kumimoji="0" lang="en-US" altLang="en-US" sz="4400" b="1" i="0" u="none" strike="noStrike" cap="none" normalizeH="0" baseline="0" dirty="0" err="1">
                <a:ln>
                  <a:noFill/>
                </a:ln>
                <a:solidFill>
                  <a:srgbClr val="464646"/>
                </a:solidFill>
                <a:effectLst/>
                <a:latin typeface="Source Sans Pro" panose="020B0503030403020204" pitchFamily="34" charset="0"/>
              </a:rPr>
              <a:t>geneticalgorithm</a:t>
            </a:r>
            <a:br>
              <a:rPr kumimoji="0" lang="en-US" altLang="en-US" sz="4400" b="1" i="0" u="none" strike="noStrike" cap="none" normalizeH="0" baseline="0" dirty="0">
                <a:ln>
                  <a:noFill/>
                </a:ln>
                <a:solidFill>
                  <a:srgbClr val="464646"/>
                </a:solidFill>
                <a:effectLst/>
                <a:latin typeface="Source Sans Pro" panose="020B0503030403020204" pitchFamily="34" charset="0"/>
              </a:rPr>
            </a:br>
            <a:endParaRPr lang="en-US" dirty="0"/>
          </a:p>
        </p:txBody>
      </p:sp>
      <p:sp>
        <p:nvSpPr>
          <p:cNvPr id="4" name="Rectangle 1">
            <a:extLst>
              <a:ext uri="{FF2B5EF4-FFF2-40B4-BE49-F238E27FC236}">
                <a16:creationId xmlns:a16="http://schemas.microsoft.com/office/drawing/2014/main" id="{E33260F4-C56E-4758-B546-43700DA89DB0}"/>
              </a:ext>
            </a:extLst>
          </p:cNvPr>
          <p:cNvSpPr>
            <a:spLocks noGrp="1" noChangeArrowheads="1"/>
          </p:cNvSpPr>
          <p:nvPr>
            <p:ph idx="1"/>
          </p:nvPr>
        </p:nvSpPr>
        <p:spPr bwMode="auto">
          <a:xfrm>
            <a:off x="628260" y="1325830"/>
            <a:ext cx="9915331" cy="1932407"/>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rgbClr val="464646"/>
                </a:solidFill>
                <a:effectLst/>
                <a:latin typeface="+mn-lt"/>
              </a:rPr>
              <a:t>geneticalgorithm</a:t>
            </a:r>
            <a:r>
              <a:rPr kumimoji="0" lang="en-US" altLang="en-US" sz="1400" b="0" i="0" u="none" strike="noStrike" cap="none" normalizeH="0" baseline="0" dirty="0">
                <a:ln>
                  <a:noFill/>
                </a:ln>
                <a:solidFill>
                  <a:srgbClr val="464646"/>
                </a:solidFill>
                <a:effectLst/>
                <a:latin typeface="+mn-lt"/>
              </a:rPr>
              <a:t> is a Python library distributed on </a:t>
            </a:r>
            <a:r>
              <a:rPr kumimoji="0" lang="en-US" altLang="en-US" sz="1400" b="0" i="0" u="none" strike="noStrike" cap="none" normalizeH="0" baseline="0" dirty="0" err="1">
                <a:ln>
                  <a:noFill/>
                </a:ln>
                <a:solidFill>
                  <a:srgbClr val="006DAD"/>
                </a:solidFill>
                <a:effectLst/>
                <a:latin typeface="+mn-lt"/>
                <a:hlinkClick r:id="rId2"/>
              </a:rPr>
              <a:t>Pypi</a:t>
            </a:r>
            <a:r>
              <a:rPr kumimoji="0" lang="en-US" altLang="en-US" sz="1400" b="0" i="0" u="none" strike="noStrike" cap="none" normalizeH="0" baseline="0" dirty="0">
                <a:ln>
                  <a:noFill/>
                </a:ln>
                <a:solidFill>
                  <a:srgbClr val="464646"/>
                </a:solidFill>
                <a:effectLst/>
                <a:latin typeface="+mn-lt"/>
              </a:rPr>
              <a:t> for implementing standard and elitist </a:t>
            </a:r>
            <a:r>
              <a:rPr kumimoji="0" lang="en-US" altLang="en-US" sz="1400" b="0" i="0" u="none" strike="noStrike" cap="none" normalizeH="0" baseline="0" dirty="0">
                <a:ln>
                  <a:noFill/>
                </a:ln>
                <a:solidFill>
                  <a:srgbClr val="006DAD"/>
                </a:solidFill>
                <a:effectLst/>
                <a:latin typeface="+mn-lt"/>
                <a:hlinkClick r:id="rId3"/>
              </a:rPr>
              <a:t>genetic-algorithm</a:t>
            </a:r>
            <a:r>
              <a:rPr kumimoji="0" lang="en-US" altLang="en-US" sz="1400" b="0" i="0" u="none" strike="noStrike" cap="none" normalizeH="0" baseline="0" dirty="0">
                <a:ln>
                  <a:noFill/>
                </a:ln>
                <a:solidFill>
                  <a:srgbClr val="464646"/>
                </a:solidFill>
                <a:effectLst/>
                <a:latin typeface="+mn-lt"/>
              </a:rPr>
              <a:t> (GA).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464646"/>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64646"/>
                </a:solidFill>
                <a:effectLst/>
                <a:latin typeface="+mn-lt"/>
              </a:rPr>
              <a:t>This package solves continuous, </a:t>
            </a:r>
            <a:r>
              <a:rPr kumimoji="0" lang="en-US" altLang="en-US" sz="1400" b="0" i="0" u="none" strike="noStrike" cap="none" normalizeH="0" baseline="0" dirty="0">
                <a:ln>
                  <a:noFill/>
                </a:ln>
                <a:solidFill>
                  <a:srgbClr val="006DAD"/>
                </a:solidFill>
                <a:effectLst/>
                <a:latin typeface="+mn-lt"/>
                <a:hlinkClick r:id="rId4"/>
              </a:rPr>
              <a:t>combinatorial</a:t>
            </a:r>
            <a:r>
              <a:rPr kumimoji="0" lang="en-US" altLang="en-US" sz="1400" b="0" i="0" u="none" strike="noStrike" cap="none" normalizeH="0" baseline="0" dirty="0">
                <a:ln>
                  <a:noFill/>
                </a:ln>
                <a:solidFill>
                  <a:srgbClr val="464646"/>
                </a:solidFill>
                <a:effectLst/>
                <a:latin typeface="+mn-lt"/>
              </a:rPr>
              <a:t> and mixed </a:t>
            </a:r>
            <a:r>
              <a:rPr kumimoji="0" lang="en-US" altLang="en-US" sz="1400" b="0" i="0" u="none" strike="noStrike" cap="none" normalizeH="0" baseline="0" dirty="0">
                <a:ln>
                  <a:noFill/>
                </a:ln>
                <a:solidFill>
                  <a:srgbClr val="006DAD"/>
                </a:solidFill>
                <a:effectLst/>
                <a:latin typeface="+mn-lt"/>
                <a:hlinkClick r:id="rId5"/>
              </a:rPr>
              <a:t>optimization</a:t>
            </a:r>
            <a:r>
              <a:rPr kumimoji="0" lang="en-US" altLang="en-US" sz="1400" b="0" i="0" u="none" strike="noStrike" cap="none" normalizeH="0" baseline="0" dirty="0">
                <a:ln>
                  <a:noFill/>
                </a:ln>
                <a:solidFill>
                  <a:srgbClr val="464646"/>
                </a:solidFill>
                <a:effectLst/>
                <a:latin typeface="+mn-lt"/>
              </a:rPr>
              <a:t> problems with continuous, discrete, and mixed variables. It provides an easy implementation of genetic-algorithm (GA) in Python.</a:t>
            </a:r>
            <a:endParaRPr kumimoji="0" lang="en-US" altLang="en-US" sz="1400" b="1" i="0" u="none" strike="noStrike" cap="none" normalizeH="0" baseline="0" dirty="0">
              <a:ln>
                <a:noFill/>
              </a:ln>
              <a:solidFill>
                <a:srgbClr val="464646"/>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464646"/>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64646"/>
                </a:solidFill>
                <a:effectLst/>
                <a:latin typeface="+mn-lt"/>
              </a:rPr>
              <a:t>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64646"/>
                </a:solidFill>
                <a:effectLst/>
                <a:latin typeface="+mn-lt"/>
              </a:rPr>
              <a:t>Use the package manager </a:t>
            </a:r>
            <a:r>
              <a:rPr kumimoji="0" lang="en-US" altLang="en-US" sz="1400" b="0" i="0" u="none" strike="noStrike" cap="none" normalizeH="0" baseline="0" dirty="0">
                <a:ln>
                  <a:noFill/>
                </a:ln>
                <a:solidFill>
                  <a:srgbClr val="006DAD"/>
                </a:solidFill>
                <a:effectLst/>
                <a:latin typeface="+mn-lt"/>
                <a:hlinkClick r:id="rId6"/>
              </a:rPr>
              <a:t>pip</a:t>
            </a:r>
            <a:r>
              <a:rPr kumimoji="0" lang="en-US" altLang="en-US" sz="1400" b="0" i="0" u="none" strike="noStrike" cap="none" normalizeH="0" baseline="0" dirty="0">
                <a:ln>
                  <a:noFill/>
                </a:ln>
                <a:solidFill>
                  <a:srgbClr val="464646"/>
                </a:solidFill>
                <a:effectLst/>
                <a:latin typeface="+mn-lt"/>
              </a:rPr>
              <a:t> to install </a:t>
            </a:r>
            <a:r>
              <a:rPr kumimoji="0" lang="en-US" altLang="en-US" sz="1400" b="0" i="0" u="none" strike="noStrike" cap="none" normalizeH="0" baseline="0" dirty="0" err="1">
                <a:ln>
                  <a:noFill/>
                </a:ln>
                <a:solidFill>
                  <a:srgbClr val="464646"/>
                </a:solidFill>
                <a:effectLst/>
                <a:latin typeface="+mn-lt"/>
              </a:rPr>
              <a:t>geneticalgorithm</a:t>
            </a:r>
            <a:r>
              <a:rPr kumimoji="0" lang="en-US" altLang="en-US" sz="1400" b="0" i="0" u="none" strike="noStrike" cap="none" normalizeH="0" baseline="0" dirty="0">
                <a:ln>
                  <a:noFill/>
                </a:ln>
                <a:solidFill>
                  <a:srgbClr val="464646"/>
                </a:solidFill>
                <a:effectLst/>
                <a:latin typeface="+mn-lt"/>
              </a:rPr>
              <a:t> in Python.</a:t>
            </a: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mn-lt"/>
              </a:rPr>
              <a:t>pip</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chemeClr val="tx1"/>
                </a:solidFill>
                <a:effectLst/>
                <a:latin typeface="+mn-lt"/>
              </a:rPr>
              <a:t>install</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geneticalgorithm</a:t>
            </a:r>
            <a:r>
              <a:rPr kumimoji="0" lang="en-US" altLang="en-US" sz="1400" b="0" i="0" u="none" strike="noStrike" cap="none" normalizeH="0" baseline="0" dirty="0">
                <a:ln>
                  <a:noFill/>
                </a:ln>
                <a:solidFill>
                  <a:schemeClr val="tx1"/>
                </a:solidFill>
                <a:effectLst/>
                <a:latin typeface="+mn-lt"/>
              </a:rPr>
              <a:t> </a:t>
            </a:r>
          </a:p>
        </p:txBody>
      </p:sp>
      <p:sp>
        <p:nvSpPr>
          <p:cNvPr id="5" name="Rectangle 2">
            <a:extLst>
              <a:ext uri="{FF2B5EF4-FFF2-40B4-BE49-F238E27FC236}">
                <a16:creationId xmlns:a16="http://schemas.microsoft.com/office/drawing/2014/main" id="{E7FC2F8D-5671-405C-BFA0-2F19B5A6F19E}"/>
              </a:ext>
            </a:extLst>
          </p:cNvPr>
          <p:cNvSpPr>
            <a:spLocks noChangeArrowheads="1"/>
          </p:cNvSpPr>
          <p:nvPr/>
        </p:nvSpPr>
        <p:spPr bwMode="auto">
          <a:xfrm>
            <a:off x="628261" y="3383855"/>
            <a:ext cx="9915330" cy="339742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64646"/>
                </a:solidFill>
                <a:effectLst/>
                <a:latin typeface="+mn-lt"/>
              </a:rPr>
              <a:t>A simple example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64646"/>
                </a:solidFill>
                <a:effectLst/>
                <a:latin typeface="+mn-lt"/>
              </a:rPr>
              <a:t>Assume we want to find a set of X=(x1,x2,x3) that minimizes function f(X)=x1+x2+x3 where X can be any real number in [0,10].</a:t>
            </a:r>
            <a:br>
              <a:rPr kumimoji="0" lang="en-US" altLang="en-US" sz="1400" b="0" i="0" u="none" strike="noStrike" cap="none" normalizeH="0" baseline="0" dirty="0">
                <a:ln>
                  <a:noFill/>
                </a:ln>
                <a:solidFill>
                  <a:srgbClr val="464646"/>
                </a:solidFill>
                <a:effectLst/>
                <a:latin typeface="+mn-lt"/>
              </a:rPr>
            </a:br>
            <a:r>
              <a:rPr kumimoji="0" lang="en-US" altLang="en-US" sz="1400" b="0" i="0" u="none" strike="noStrike" cap="none" normalizeH="0" baseline="0" dirty="0">
                <a:ln>
                  <a:noFill/>
                </a:ln>
                <a:solidFill>
                  <a:srgbClr val="464646"/>
                </a:solidFill>
                <a:effectLst/>
                <a:latin typeface="+mn-lt"/>
              </a:rPr>
              <a:t>This is a trivial problem and we already know that the answer is X=(0,0,0) where f(X)=0.</a:t>
            </a:r>
            <a:br>
              <a:rPr kumimoji="0" lang="en-US" altLang="en-US" sz="1400" b="0" i="0" u="none" strike="noStrike" cap="none" normalizeH="0" baseline="0" dirty="0">
                <a:ln>
                  <a:noFill/>
                </a:ln>
                <a:solidFill>
                  <a:srgbClr val="464646"/>
                </a:solidFill>
                <a:effectLst/>
                <a:latin typeface="+mn-lt"/>
              </a:rPr>
            </a:br>
            <a:endParaRPr kumimoji="0" lang="en-US" altLang="en-US" sz="14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464646"/>
                </a:solidFill>
                <a:latin typeface="+mn-lt"/>
              </a:rPr>
              <a:t>W</a:t>
            </a:r>
            <a:r>
              <a:rPr kumimoji="0" lang="en-US" altLang="en-US" sz="1400" b="0" i="0" u="none" strike="noStrike" cap="none" normalizeH="0" baseline="0" dirty="0">
                <a:ln>
                  <a:noFill/>
                </a:ln>
                <a:solidFill>
                  <a:srgbClr val="464646"/>
                </a:solidFill>
                <a:effectLst/>
                <a:latin typeface="+mn-lt"/>
              </a:rPr>
              <a:t>e define function f which we want to minimize and the boundaries of the decision variables; Then simply </a:t>
            </a:r>
            <a:r>
              <a:rPr kumimoji="0" lang="en-US" altLang="en-US" sz="1400" b="0" i="0" u="none" strike="noStrike" cap="none" normalizeH="0" baseline="0" dirty="0" err="1">
                <a:ln>
                  <a:noFill/>
                </a:ln>
                <a:solidFill>
                  <a:srgbClr val="464646"/>
                </a:solidFill>
                <a:effectLst/>
                <a:latin typeface="+mn-lt"/>
              </a:rPr>
              <a:t>geneticalgorithm</a:t>
            </a:r>
            <a:r>
              <a:rPr kumimoji="0" lang="en-US" altLang="en-US" sz="1400" b="0" i="0" u="none" strike="noStrike" cap="none" normalizeH="0" baseline="0" dirty="0">
                <a:ln>
                  <a:noFill/>
                </a:ln>
                <a:solidFill>
                  <a:srgbClr val="464646"/>
                </a:solidFill>
                <a:effectLst/>
                <a:latin typeface="+mn-lt"/>
              </a:rPr>
              <a:t> is called to solve the defined optimization problem as follows:</a:t>
            </a:r>
            <a:endParaRPr kumimoji="0" lang="en-US" altLang="en-US" sz="1400" b="0" i="0" u="none" strike="noStrike" cap="none" normalizeH="0" baseline="0" dirty="0">
              <a:ln>
                <a:noFill/>
              </a:ln>
              <a:solidFill>
                <a:srgbClr val="002D47"/>
              </a:solidFill>
              <a:effectLst/>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import</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rgbClr val="BB0066"/>
                </a:solidFill>
                <a:effectLst/>
                <a:latin typeface="+mn-lt"/>
              </a:rPr>
              <a:t>numpy</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as</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BB0066"/>
                </a:solidFill>
                <a:effectLst/>
                <a:latin typeface="+mn-lt"/>
              </a:rPr>
              <a:t>np</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from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rgbClr val="BB0066"/>
                </a:solidFill>
                <a:effectLst/>
                <a:latin typeface="+mn-lt"/>
              </a:rPr>
              <a:t>geneticalgorithm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import</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geneticalgorithm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as</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ga</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def</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6DAD"/>
                </a:solidFill>
                <a:effectLst/>
                <a:latin typeface="+mn-lt"/>
              </a:rPr>
              <a:t>f</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400" dirty="0">
                <a:solidFill>
                  <a:srgbClr val="6C6C6C"/>
                </a:solidFill>
                <a:latin typeface="+mn-lt"/>
              </a:rPr>
              <a:t>	</a:t>
            </a:r>
            <a:r>
              <a:rPr kumimoji="0" lang="en-US" altLang="en-US" sz="1400" b="0" i="0" u="none" strike="noStrike" cap="none" normalizeH="0" baseline="0" dirty="0">
                <a:ln>
                  <a:noFill/>
                </a:ln>
                <a:solidFill>
                  <a:srgbClr val="002D47"/>
                </a:solidFill>
                <a:effectLst/>
                <a:latin typeface="+mn-lt"/>
              </a:rPr>
              <a:t>return</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np.sum</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n-lt"/>
              </a:rPr>
              <a:t>varbound</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err="1">
                <a:ln>
                  <a:noFill/>
                </a:ln>
                <a:solidFill>
                  <a:schemeClr val="tx1"/>
                </a:solidFill>
                <a:effectLst/>
                <a:latin typeface="+mn-lt"/>
              </a:rPr>
              <a:t>np.array</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10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116A1E"/>
                </a:solidFill>
                <a:effectLst/>
                <a:latin typeface="+mn-lt"/>
              </a:rPr>
              <a:t>3</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mn-lt"/>
              </a:rPr>
              <a:t>model=</a:t>
            </a:r>
            <a:r>
              <a:rPr kumimoji="0" lang="en-US" altLang="en-US" sz="1400" b="0" i="0" u="none" strike="noStrike" cap="none" normalizeH="0" baseline="0" dirty="0" err="1">
                <a:ln>
                  <a:noFill/>
                </a:ln>
                <a:solidFill>
                  <a:schemeClr val="tx1"/>
                </a:solidFill>
                <a:effectLst/>
                <a:latin typeface="+mn-lt"/>
              </a:rPr>
              <a:t>ga</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function=</a:t>
            </a:r>
            <a:r>
              <a:rPr kumimoji="0" lang="en-US" altLang="en-US" sz="1400" b="0" i="0" u="none" strike="noStrike" cap="none" normalizeH="0" baseline="0" dirty="0" err="1">
                <a:ln>
                  <a:noFill/>
                </a:ln>
                <a:solidFill>
                  <a:schemeClr val="tx1"/>
                </a:solidFill>
                <a:effectLst/>
                <a:latin typeface="+mn-lt"/>
              </a:rPr>
              <a:t>f</a:t>
            </a:r>
            <a:r>
              <a:rPr kumimoji="0" lang="en-US" altLang="en-US" sz="1400" b="0" i="0" u="none" strike="noStrike" cap="none" normalizeH="0" baseline="0" dirty="0" err="1">
                <a:ln>
                  <a:noFill/>
                </a:ln>
                <a:solidFill>
                  <a:srgbClr val="6C6C6C"/>
                </a:solidFill>
                <a:effectLst/>
                <a:latin typeface="+mn-lt"/>
              </a:rPr>
              <a:t>,</a:t>
            </a:r>
            <a:r>
              <a:rPr kumimoji="0" lang="en-US" altLang="en-US" sz="1400" b="0" i="0" u="none" strike="noStrike" cap="none" normalizeH="0" baseline="0" dirty="0" err="1">
                <a:ln>
                  <a:noFill/>
                </a:ln>
                <a:solidFill>
                  <a:schemeClr val="tx1"/>
                </a:solidFill>
                <a:effectLst/>
                <a:latin typeface="+mn-lt"/>
              </a:rPr>
              <a:t>dimension</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116A1E"/>
                </a:solidFill>
                <a:effectLst/>
                <a:latin typeface="+mn-lt"/>
              </a:rPr>
              <a:t>3</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variable_type=</a:t>
            </a:r>
            <a:r>
              <a:rPr kumimoji="0" lang="en-US" altLang="en-US" sz="1400" b="0" i="0" u="none" strike="noStrike" cap="none" normalizeH="0" baseline="0" dirty="0">
                <a:ln>
                  <a:noFill/>
                </a:ln>
                <a:solidFill>
                  <a:srgbClr val="D52D40"/>
                </a:solidFill>
                <a:effectLst/>
                <a:latin typeface="+mn-lt"/>
              </a:rPr>
              <a:t>'real'</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err="1">
                <a:ln>
                  <a:noFill/>
                </a:ln>
                <a:solidFill>
                  <a:schemeClr val="tx1"/>
                </a:solidFill>
                <a:effectLst/>
                <a:latin typeface="+mn-lt"/>
              </a:rPr>
              <a:t>variable_boundaries</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err="1">
                <a:ln>
                  <a:noFill/>
                </a:ln>
                <a:solidFill>
                  <a:schemeClr val="tx1"/>
                </a:solidFill>
                <a:effectLst/>
                <a:latin typeface="+mn-lt"/>
              </a:rPr>
              <a:t>varbound</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n-lt"/>
              </a:rPr>
              <a:t>model.run</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1218629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8DD2257C-B761-4153-B69D-76D5C47565EA}"/>
              </a:ext>
            </a:extLst>
          </p:cNvPr>
          <p:cNvSpPr>
            <a:spLocks noChangeArrowheads="1"/>
          </p:cNvSpPr>
          <p:nvPr/>
        </p:nvSpPr>
        <p:spPr bwMode="auto">
          <a:xfrm>
            <a:off x="1181878" y="1007273"/>
            <a:ext cx="9685176" cy="4302286"/>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464646"/>
                </a:solidFill>
                <a:effectLst/>
                <a:latin typeface="+mn-lt"/>
              </a:rPr>
              <a:t>Optimization problems with constraints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a:ln>
                <a:noFill/>
              </a:ln>
              <a:solidFill>
                <a:srgbClr val="464646"/>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64646"/>
                </a:solidFill>
                <a:effectLst/>
                <a:latin typeface="+mn-lt"/>
              </a:rPr>
              <a:t>In </a:t>
            </a:r>
            <a:r>
              <a:rPr lang="en-US" altLang="en-US" sz="1400" dirty="0">
                <a:solidFill>
                  <a:srgbClr val="464646"/>
                </a:solidFill>
                <a:latin typeface="+mn-lt"/>
              </a:rPr>
              <a:t>the previous</a:t>
            </a:r>
            <a:r>
              <a:rPr kumimoji="0" lang="en-US" altLang="en-US" sz="1400" b="0" i="0" u="none" strike="noStrike" cap="none" normalizeH="0" baseline="0" dirty="0">
                <a:ln>
                  <a:noFill/>
                </a:ln>
                <a:solidFill>
                  <a:srgbClr val="464646"/>
                </a:solidFill>
                <a:effectLst/>
                <a:latin typeface="+mn-lt"/>
              </a:rPr>
              <a:t> example, the optimization problem was unconstrained. Now consider that we want to minimize f(X)=x1+x2+x3 where X is a set of real variables in [0,10]. Also we have an extra constraint so that sum of x1 and x2 is equal or greater than 2. The minimum of f(X) is 2. In such a case, a trick is to define penalty function. Hence we use the code below:</a:t>
            </a:r>
            <a:endParaRPr kumimoji="0" lang="en-US" altLang="en-US" sz="1400" b="0" i="0" u="none" strike="noStrike" cap="none" normalizeH="0" baseline="0" dirty="0">
              <a:ln>
                <a:noFill/>
              </a:ln>
              <a:solidFill>
                <a:srgbClr val="002D47"/>
              </a:solidFill>
              <a:effectLst/>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import</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rgbClr val="BB0066"/>
                </a:solidFill>
                <a:effectLst/>
                <a:latin typeface="+mn-lt"/>
              </a:rPr>
              <a:t>numpy</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as</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BB0066"/>
                </a:solidFill>
                <a:effectLst/>
                <a:latin typeface="+mn-lt"/>
              </a:rPr>
              <a:t>np</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from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rgbClr val="BB0066"/>
                </a:solidFill>
                <a:effectLst/>
                <a:latin typeface="+mn-lt"/>
              </a:rPr>
              <a:t>geneticalgorithm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import</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geneticalgorithm</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2D47"/>
                </a:solidFill>
                <a:effectLst/>
                <a:latin typeface="+mn-lt"/>
              </a:rPr>
              <a:t>as</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ga</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rgbClr val="002D47"/>
                </a:solidFill>
                <a:effectLst/>
                <a:latin typeface="+mn-lt"/>
              </a:rPr>
              <a:t>def</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rgbClr val="006DAD"/>
                </a:solidFill>
                <a:effectLst/>
                <a:latin typeface="+mn-lt"/>
              </a:rPr>
              <a:t>f</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400" dirty="0">
                <a:solidFill>
                  <a:srgbClr val="6C6C6C"/>
                </a:solidFill>
                <a:latin typeface="+mn-lt"/>
              </a:rPr>
              <a:t>	</a:t>
            </a:r>
            <a:r>
              <a:rPr kumimoji="0" lang="en-US" altLang="en-US" sz="1400" b="0" i="0" u="none" strike="noStrike" cap="none" normalizeH="0" baseline="0" dirty="0">
                <a:ln>
                  <a:noFill/>
                </a:ln>
                <a:solidFill>
                  <a:schemeClr val="tx1"/>
                </a:solidFill>
                <a:effectLst/>
                <a:latin typeface="+mn-lt"/>
              </a:rPr>
              <a:t>pen=</a:t>
            </a:r>
            <a:r>
              <a:rPr kumimoji="0" lang="en-US" altLang="en-US" sz="1400" b="0" i="0" u="none" strike="noStrike" cap="none" normalizeH="0" baseline="0" dirty="0">
                <a:ln>
                  <a:noFill/>
                </a:ln>
                <a:solidFill>
                  <a:srgbClr val="116A1E"/>
                </a:solidFill>
                <a:effectLst/>
                <a:latin typeface="+mn-lt"/>
              </a:rPr>
              <a:t>0</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400" dirty="0">
                <a:solidFill>
                  <a:srgbClr val="6C6C6C"/>
                </a:solidFill>
                <a:latin typeface="+mn-lt"/>
              </a:rPr>
              <a:t>	</a:t>
            </a:r>
            <a:r>
              <a:rPr kumimoji="0" lang="en-US" altLang="en-US" sz="1400" b="0" i="0" u="none" strike="noStrike" cap="none" normalizeH="0" baseline="0" dirty="0">
                <a:ln>
                  <a:noFill/>
                </a:ln>
                <a:solidFill>
                  <a:srgbClr val="002D47"/>
                </a:solidFill>
                <a:effectLst/>
                <a:latin typeface="+mn-lt"/>
              </a:rPr>
              <a:t>if</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1</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&lt;</a:t>
            </a:r>
            <a:r>
              <a:rPr kumimoji="0" lang="en-US" altLang="en-US" sz="1400" b="0" i="0" u="none" strike="noStrike" cap="none" normalizeH="0" baseline="0" dirty="0">
                <a:ln>
                  <a:noFill/>
                </a:ln>
                <a:solidFill>
                  <a:srgbClr val="116A1E"/>
                </a:solidFill>
                <a:effectLst/>
                <a:latin typeface="+mn-lt"/>
              </a:rPr>
              <a:t>2</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400" dirty="0">
                <a:solidFill>
                  <a:srgbClr val="6C6C6C"/>
                </a:solidFill>
                <a:latin typeface="+mn-lt"/>
              </a:rPr>
              <a:t>		</a:t>
            </a:r>
            <a:r>
              <a:rPr kumimoji="0" lang="en-US" altLang="en-US" sz="1400" b="0" i="0" u="none" strike="noStrike" cap="none" normalizeH="0" baseline="0" dirty="0">
                <a:ln>
                  <a:noFill/>
                </a:ln>
                <a:solidFill>
                  <a:schemeClr val="tx1"/>
                </a:solidFill>
                <a:effectLst/>
                <a:latin typeface="+mn-lt"/>
              </a:rPr>
              <a:t>pen=</a:t>
            </a:r>
            <a:r>
              <a:rPr kumimoji="0" lang="en-US" altLang="en-US" sz="1400" b="0" i="0" u="none" strike="noStrike" cap="none" normalizeH="0" baseline="0" dirty="0">
                <a:ln>
                  <a:noFill/>
                </a:ln>
                <a:solidFill>
                  <a:srgbClr val="116A1E"/>
                </a:solidFill>
                <a:effectLst/>
                <a:latin typeface="+mn-lt"/>
              </a:rPr>
              <a:t>500</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116A1E"/>
                </a:solidFill>
                <a:effectLst/>
                <a:latin typeface="+mn-lt"/>
              </a:rPr>
              <a:t>1000</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2</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1</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lang="en-US" altLang="en-US" sz="1400" dirty="0">
                <a:solidFill>
                  <a:srgbClr val="6C6C6C"/>
                </a:solidFill>
                <a:latin typeface="+mn-lt"/>
              </a:rPr>
              <a:t>	</a:t>
            </a:r>
            <a:r>
              <a:rPr kumimoji="0" lang="en-US" altLang="en-US" sz="1400" b="0" i="0" u="none" strike="noStrike" cap="none" normalizeH="0" baseline="0" dirty="0">
                <a:ln>
                  <a:noFill/>
                </a:ln>
                <a:solidFill>
                  <a:srgbClr val="002D47"/>
                </a:solidFill>
                <a:effectLst/>
                <a:latin typeface="+mn-lt"/>
              </a:rPr>
              <a:t>return</a:t>
            </a:r>
            <a:r>
              <a:rPr kumimoji="0" lang="en-US" altLang="en-US" sz="1400" b="0" i="0" u="none" strike="noStrike" cap="none" normalizeH="0" baseline="0" dirty="0">
                <a:ln>
                  <a:noFill/>
                </a:ln>
                <a:solidFill>
                  <a:srgbClr val="6C6C6C"/>
                </a:solidFill>
                <a:effectLst/>
                <a:latin typeface="+mn-lt"/>
              </a:rPr>
              <a:t> </a:t>
            </a:r>
            <a:r>
              <a:rPr kumimoji="0" lang="en-US" altLang="en-US" sz="1400" b="0" i="0" u="none" strike="noStrike" cap="none" normalizeH="0" baseline="0" dirty="0" err="1">
                <a:ln>
                  <a:noFill/>
                </a:ln>
                <a:solidFill>
                  <a:schemeClr val="tx1"/>
                </a:solidFill>
                <a:effectLst/>
                <a:latin typeface="+mn-lt"/>
              </a:rPr>
              <a:t>np.sum</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X</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+pen</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endParaRPr lang="en-US" altLang="en-US" sz="1400" dirty="0">
              <a:solidFill>
                <a:srgbClr val="6C6C6C"/>
              </a:solidFill>
              <a:latin typeface="+mn-l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n-lt"/>
              </a:rPr>
              <a:t>varbound</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err="1">
                <a:ln>
                  <a:noFill/>
                </a:ln>
                <a:solidFill>
                  <a:schemeClr val="tx1"/>
                </a:solidFill>
                <a:effectLst/>
                <a:latin typeface="+mn-lt"/>
              </a:rPr>
              <a:t>np.array</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rgbClr val="116A1E"/>
                </a:solidFill>
                <a:effectLst/>
                <a:latin typeface="+mn-lt"/>
              </a:rPr>
              <a:t>10</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116A1E"/>
                </a:solidFill>
                <a:effectLst/>
                <a:latin typeface="+mn-lt"/>
              </a:rPr>
              <a:t>3</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a:ln>
                  <a:noFill/>
                </a:ln>
                <a:solidFill>
                  <a:schemeClr val="tx1"/>
                </a:solidFill>
                <a:effectLst/>
                <a:latin typeface="+mn-lt"/>
              </a:rPr>
              <a:t>model=</a:t>
            </a:r>
            <a:r>
              <a:rPr kumimoji="0" lang="en-US" altLang="en-US" sz="1400" b="0" i="0" u="none" strike="noStrike" cap="none" normalizeH="0" baseline="0" dirty="0" err="1">
                <a:ln>
                  <a:noFill/>
                </a:ln>
                <a:solidFill>
                  <a:schemeClr val="tx1"/>
                </a:solidFill>
                <a:effectLst/>
                <a:latin typeface="+mn-lt"/>
              </a:rPr>
              <a:t>ga</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function=</a:t>
            </a:r>
            <a:r>
              <a:rPr kumimoji="0" lang="en-US" altLang="en-US" sz="1400" b="0" i="0" u="none" strike="noStrike" cap="none" normalizeH="0" baseline="0" dirty="0" err="1">
                <a:ln>
                  <a:noFill/>
                </a:ln>
                <a:solidFill>
                  <a:schemeClr val="tx1"/>
                </a:solidFill>
                <a:effectLst/>
                <a:latin typeface="+mn-lt"/>
              </a:rPr>
              <a:t>f</a:t>
            </a:r>
            <a:r>
              <a:rPr kumimoji="0" lang="en-US" altLang="en-US" sz="1400" b="0" i="0" u="none" strike="noStrike" cap="none" normalizeH="0" baseline="0" dirty="0" err="1">
                <a:ln>
                  <a:noFill/>
                </a:ln>
                <a:solidFill>
                  <a:srgbClr val="6C6C6C"/>
                </a:solidFill>
                <a:effectLst/>
                <a:latin typeface="+mn-lt"/>
              </a:rPr>
              <a:t>,</a:t>
            </a:r>
            <a:r>
              <a:rPr kumimoji="0" lang="en-US" altLang="en-US" sz="1400" b="0" i="0" u="none" strike="noStrike" cap="none" normalizeH="0" baseline="0" dirty="0" err="1">
                <a:ln>
                  <a:noFill/>
                </a:ln>
                <a:solidFill>
                  <a:schemeClr val="tx1"/>
                </a:solidFill>
                <a:effectLst/>
                <a:latin typeface="+mn-lt"/>
              </a:rPr>
              <a:t>dimension</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a:ln>
                  <a:noFill/>
                </a:ln>
                <a:solidFill>
                  <a:srgbClr val="116A1E"/>
                </a:solidFill>
                <a:effectLst/>
                <a:latin typeface="+mn-lt"/>
              </a:rPr>
              <a:t>3</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variable_type=</a:t>
            </a:r>
            <a:r>
              <a:rPr kumimoji="0" lang="en-US" altLang="en-US" sz="1400" b="0" i="0" u="none" strike="noStrike" cap="none" normalizeH="0" baseline="0" dirty="0">
                <a:ln>
                  <a:noFill/>
                </a:ln>
                <a:solidFill>
                  <a:srgbClr val="D52D40"/>
                </a:solidFill>
                <a:effectLst/>
                <a:latin typeface="+mn-lt"/>
              </a:rPr>
              <a:t>'real'</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err="1">
                <a:ln>
                  <a:noFill/>
                </a:ln>
                <a:solidFill>
                  <a:schemeClr val="tx1"/>
                </a:solidFill>
                <a:effectLst/>
                <a:latin typeface="+mn-lt"/>
              </a:rPr>
              <a:t>variable_boundaries</a:t>
            </a:r>
            <a:r>
              <a:rPr kumimoji="0" lang="en-US" altLang="en-US" sz="1400" b="0" i="0" u="none" strike="noStrike" cap="none" normalizeH="0" baseline="0" dirty="0">
                <a:ln>
                  <a:noFill/>
                </a:ln>
                <a:solidFill>
                  <a:schemeClr val="tx1"/>
                </a:solidFill>
                <a:effectLst/>
                <a:latin typeface="+mn-lt"/>
              </a:rPr>
              <a:t>=</a:t>
            </a:r>
            <a:r>
              <a:rPr kumimoji="0" lang="en-US" altLang="en-US" sz="1400" b="0" i="0" u="none" strike="noStrike" cap="none" normalizeH="0" baseline="0" dirty="0" err="1">
                <a:ln>
                  <a:noFill/>
                </a:ln>
                <a:solidFill>
                  <a:schemeClr val="tx1"/>
                </a:solidFill>
                <a:effectLst/>
                <a:latin typeface="+mn-lt"/>
              </a:rPr>
              <a:t>varbound</a:t>
            </a:r>
            <a:r>
              <a:rPr kumimoji="0" lang="en-US" altLang="en-US" sz="1400" b="0" i="0" u="none" strike="noStrike" cap="none" normalizeH="0" baseline="0" dirty="0">
                <a:ln>
                  <a:noFill/>
                </a:ln>
                <a:solidFill>
                  <a:srgbClr val="6C6C6C"/>
                </a:solidFill>
                <a:effectLst/>
                <a:latin typeface="+mn-lt"/>
              </a:rPr>
              <a:t>) </a:t>
            </a: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n-lt"/>
              </a:rPr>
              <a:t>model.run</a:t>
            </a:r>
            <a:r>
              <a:rPr kumimoji="0" lang="en-US" altLang="en-US" sz="1400" b="0" i="0" u="none" strike="noStrike" cap="none" normalizeH="0" baseline="0" dirty="0">
                <a:ln>
                  <a:noFill/>
                </a:ln>
                <a:solidFill>
                  <a:srgbClr val="6C6C6C"/>
                </a:solidFill>
                <a:effectLst/>
                <a:latin typeface="+mn-lt"/>
              </a:rPr>
              <a:t>()</a:t>
            </a:r>
            <a:r>
              <a:rPr kumimoji="0" lang="en-US" altLang="en-US" sz="1400" b="0"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17947907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4A70CC6-0DF4-4F4C-B991-A3929641F72F}"/>
              </a:ext>
            </a:extLst>
          </p:cNvPr>
          <p:cNvSpPr>
            <a:spLocks noChangeArrowheads="1"/>
          </p:cNvSpPr>
          <p:nvPr/>
        </p:nvSpPr>
        <p:spPr bwMode="auto">
          <a:xfrm>
            <a:off x="618930" y="250467"/>
            <a:ext cx="10954140" cy="6607533"/>
          </a:xfrm>
          <a:prstGeom prst="rect">
            <a:avLst/>
          </a:prstGeom>
          <a:solidFill>
            <a:srgbClr val="F9F9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4283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464646"/>
                </a:solidFill>
                <a:effectLst/>
              </a:rPr>
              <a:t>The </a:t>
            </a:r>
            <a:r>
              <a:rPr kumimoji="0" lang="en-US" altLang="en-US" sz="1400" b="1" i="0" u="none" strike="noStrike" cap="none" normalizeH="0" baseline="0" dirty="0">
                <a:ln>
                  <a:noFill/>
                </a:ln>
                <a:solidFill>
                  <a:srgbClr val="464646"/>
                </a:solidFill>
                <a:effectLst/>
              </a:rPr>
              <a:t>parameters of </a:t>
            </a:r>
            <a:r>
              <a:rPr kumimoji="0" lang="en-US" altLang="en-US" sz="1400" b="1" i="0" u="none" strike="noStrike" cap="none" normalizeH="0" baseline="0" dirty="0" err="1">
                <a:ln>
                  <a:noFill/>
                </a:ln>
                <a:solidFill>
                  <a:srgbClr val="464646"/>
                </a:solidFill>
                <a:effectLst/>
              </a:rPr>
              <a:t>geneticalgorithm</a:t>
            </a:r>
            <a:r>
              <a:rPr kumimoji="0" lang="en-US" altLang="en-US" sz="1400" b="1" i="0" u="none" strike="noStrike" cap="none" normalizeH="0" baseline="0" dirty="0">
                <a:ln>
                  <a:noFill/>
                </a:ln>
                <a:solidFill>
                  <a:srgbClr val="464646"/>
                </a:solidFill>
                <a:effectLst/>
              </a:rPr>
              <a:t> </a:t>
            </a:r>
            <a:r>
              <a:rPr kumimoji="0" lang="en-US" altLang="en-US" sz="1400" b="0" i="0" u="none" strike="noStrike" cap="none" normalizeH="0" baseline="0" dirty="0">
                <a:ln>
                  <a:noFill/>
                </a:ln>
                <a:solidFill>
                  <a:srgbClr val="464646"/>
                </a:solidFill>
                <a:effectLst/>
              </a:rPr>
              <a:t>is defined as a dictionary:</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solidFill>
                <a:srgbClr val="464646"/>
              </a:solidFil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rPr>
              <a:t>algorithm_param</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chemeClr val="tx1"/>
                </a:solidFill>
                <a:effectLst/>
              </a:rPr>
              <a:t>=</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6C6C6C"/>
                </a:solidFill>
                <a:effectLst/>
              </a:rPr>
              <a:t>{</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max_num_iteration</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rgbClr val="116A1E"/>
                </a:solidFill>
                <a:effectLst/>
              </a:rPr>
              <a:t>None</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'population_size'</a:t>
            </a:r>
            <a:r>
              <a:rPr kumimoji="0" lang="en-US" altLang="en-US" sz="1400" b="0" i="0" u="none" strike="noStrike" cap="none" normalizeH="0" baseline="0" dirty="0">
                <a:ln>
                  <a:noFill/>
                </a:ln>
                <a:solidFill>
                  <a:srgbClr val="6C6C6C"/>
                </a:solidFill>
                <a:effectLst/>
              </a:rPr>
              <a:t>:</a:t>
            </a:r>
            <a:r>
              <a:rPr kumimoji="0" lang="en-US" altLang="en-US" sz="1400" b="0" i="0" u="none" strike="noStrike" cap="none" normalizeH="0" baseline="0" dirty="0">
                <a:ln>
                  <a:noFill/>
                </a:ln>
                <a:solidFill>
                  <a:srgbClr val="116A1E"/>
                </a:solidFill>
                <a:effectLst/>
              </a:rPr>
              <a:t>100</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'mutation_probability'</a:t>
            </a:r>
            <a:r>
              <a:rPr kumimoji="0" lang="en-US" altLang="en-US" sz="1400" b="0" i="0" u="none" strike="noStrike" cap="none" normalizeH="0" baseline="0" dirty="0">
                <a:ln>
                  <a:noFill/>
                </a:ln>
                <a:solidFill>
                  <a:srgbClr val="6C6C6C"/>
                </a:solidFill>
                <a:effectLst/>
              </a:rPr>
              <a:t>:</a:t>
            </a:r>
            <a:r>
              <a:rPr kumimoji="0" lang="en-US" altLang="en-US" sz="1400" b="0" i="0" u="none" strike="noStrike" cap="none" normalizeH="0" baseline="0" dirty="0">
                <a:ln>
                  <a:noFill/>
                </a:ln>
                <a:solidFill>
                  <a:srgbClr val="006DAD"/>
                </a:solidFill>
                <a:effectLst/>
              </a:rPr>
              <a:t>0.1</a:t>
            </a:r>
            <a:r>
              <a:rPr kumimoji="0" lang="en-US" altLang="en-US" sz="1400" b="0" i="0" u="none" strike="noStrike" cap="none" normalizeH="0" baseline="0" dirty="0">
                <a:ln>
                  <a:noFill/>
                </a:ln>
                <a:solidFill>
                  <a:srgbClr val="6C6C6C"/>
                </a:solidFill>
                <a:effectLst/>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elit_ratio</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rgbClr val="006DAD"/>
                </a:solidFill>
                <a:effectLst/>
              </a:rPr>
              <a:t>0.01</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crossover_probability</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rgbClr val="006DAD"/>
                </a:solidFill>
                <a:effectLst/>
              </a:rPr>
              <a:t>0.5</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parents_portion</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a:ln>
                  <a:noFill/>
                </a:ln>
                <a:solidFill>
                  <a:srgbClr val="6C6C6C"/>
                </a:solidFill>
                <a:effectLst/>
              </a:rPr>
              <a:t>: </a:t>
            </a:r>
            <a:r>
              <a:rPr kumimoji="0" lang="en-US" altLang="en-US" sz="1400" b="0" i="0" u="none" strike="noStrike" cap="none" normalizeH="0" baseline="0" dirty="0">
                <a:ln>
                  <a:noFill/>
                </a:ln>
                <a:solidFill>
                  <a:srgbClr val="006DAD"/>
                </a:solidFill>
                <a:effectLst/>
              </a:rPr>
              <a:t>0.3</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crossover_type'</a:t>
            </a:r>
            <a:r>
              <a:rPr kumimoji="0" lang="en-US" altLang="en-US" sz="1400" b="0" i="0" u="none" strike="noStrike" cap="none" normalizeH="0" baseline="0" dirty="0" err="1">
                <a:ln>
                  <a:noFill/>
                </a:ln>
                <a:solidFill>
                  <a:srgbClr val="6C6C6C"/>
                </a:solidFill>
                <a:effectLst/>
              </a:rPr>
              <a:t>:</a:t>
            </a:r>
            <a:r>
              <a:rPr kumimoji="0" lang="en-US" altLang="en-US" sz="1400" b="0" i="0" u="none" strike="noStrike" cap="none" normalizeH="0" baseline="0" dirty="0" err="1">
                <a:ln>
                  <a:noFill/>
                </a:ln>
                <a:solidFill>
                  <a:srgbClr val="D52D40"/>
                </a:solidFill>
                <a:effectLst/>
              </a:rPr>
              <a:t>'uniform</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a:ln>
                  <a:noFill/>
                </a:ln>
                <a:solidFill>
                  <a:srgbClr val="6C6C6C"/>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6C6C6C"/>
                </a:solidFill>
              </a:rPr>
              <a:t>	 </a:t>
            </a:r>
            <a:r>
              <a:rPr kumimoji="0" lang="en-US" altLang="en-US" sz="1400" b="0" i="0" u="none" strike="noStrike" cap="none" normalizeH="0" baseline="0" dirty="0">
                <a:ln>
                  <a:noFill/>
                </a:ln>
                <a:solidFill>
                  <a:srgbClr val="D52D40"/>
                </a:solidFill>
                <a:effectLst/>
              </a:rPr>
              <a:t>'</a:t>
            </a:r>
            <a:r>
              <a:rPr kumimoji="0" lang="en-US" altLang="en-US" sz="1400" b="0" i="0" u="none" strike="noStrike" cap="none" normalizeH="0" baseline="0" dirty="0" err="1">
                <a:ln>
                  <a:noFill/>
                </a:ln>
                <a:solidFill>
                  <a:srgbClr val="D52D40"/>
                </a:solidFill>
                <a:effectLst/>
              </a:rPr>
              <a:t>max_iteration_without_improv'</a:t>
            </a:r>
            <a:r>
              <a:rPr kumimoji="0" lang="en-US" altLang="en-US" sz="1400" b="0" i="0" u="none" strike="noStrike" cap="none" normalizeH="0" baseline="0" dirty="0" err="1">
                <a:ln>
                  <a:noFill/>
                </a:ln>
                <a:solidFill>
                  <a:srgbClr val="6C6C6C"/>
                </a:solidFill>
                <a:effectLst/>
              </a:rPr>
              <a:t>:</a:t>
            </a:r>
            <a:r>
              <a:rPr kumimoji="0" lang="en-US" altLang="en-US" sz="1400" b="0" i="0" u="none" strike="noStrike" cap="none" normalizeH="0" baseline="0" dirty="0" err="1">
                <a:ln>
                  <a:noFill/>
                </a:ln>
                <a:solidFill>
                  <a:srgbClr val="116A1E"/>
                </a:solidFill>
                <a:effectLst/>
              </a:rPr>
              <a:t>None</a:t>
            </a:r>
            <a:r>
              <a:rPr kumimoji="0" lang="en-US" altLang="en-US" sz="1400" b="0" i="0" u="none" strike="noStrike" cap="none" normalizeH="0" baseline="0" dirty="0">
                <a:ln>
                  <a:noFill/>
                </a:ln>
                <a:solidFill>
                  <a:srgbClr val="6C6C6C"/>
                </a:solidFill>
                <a:effectLst/>
              </a:rPr>
              <a:t>}</a:t>
            </a:r>
            <a:r>
              <a:rPr kumimoji="0" lang="en-US" altLang="en-US"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p>
          <a:p>
            <a:pPr algn="just"/>
            <a:r>
              <a:rPr lang="en-US" sz="1400" b="0" i="0" dirty="0">
                <a:solidFill>
                  <a:srgbClr val="464646"/>
                </a:solidFill>
                <a:effectLst/>
              </a:rPr>
              <a:t>@ </a:t>
            </a:r>
            <a:r>
              <a:rPr lang="en-US" sz="1400" b="0" i="0" dirty="0" err="1">
                <a:solidFill>
                  <a:srgbClr val="464646"/>
                </a:solidFill>
                <a:effectLst/>
              </a:rPr>
              <a:t>max_num_iteration</a:t>
            </a:r>
            <a:r>
              <a:rPr lang="en-US" sz="1400" b="0" i="0" dirty="0">
                <a:solidFill>
                  <a:srgbClr val="464646"/>
                </a:solidFill>
                <a:effectLst/>
              </a:rPr>
              <a:t>: The termination criterion of </a:t>
            </a:r>
            <a:r>
              <a:rPr lang="en-US" sz="1400" b="0" i="0" dirty="0" err="1">
                <a:solidFill>
                  <a:srgbClr val="464646"/>
                </a:solidFill>
                <a:effectLst/>
              </a:rPr>
              <a:t>geneticalgorithm</a:t>
            </a:r>
            <a:r>
              <a:rPr lang="en-US" sz="1400" b="0" i="0" dirty="0">
                <a:solidFill>
                  <a:srgbClr val="464646"/>
                </a:solidFill>
                <a:effectLst/>
              </a:rPr>
              <a:t>. If this parameter's value is None the algorithm sets maximum number of iterations automatically as a function of the dimension, boundaries, and population size. The user may enter any number of iterations that they want. It is highly recommended that the user themselves determines the </a:t>
            </a:r>
            <a:r>
              <a:rPr lang="en-US" sz="1400" b="0" i="0" dirty="0" err="1">
                <a:solidFill>
                  <a:srgbClr val="464646"/>
                </a:solidFill>
                <a:effectLst/>
              </a:rPr>
              <a:t>max_num_iterations</a:t>
            </a:r>
            <a:r>
              <a:rPr lang="en-US" sz="1400" b="0" i="0" dirty="0">
                <a:solidFill>
                  <a:srgbClr val="464646"/>
                </a:solidFill>
                <a:effectLst/>
              </a:rPr>
              <a:t> and not to use None.</a:t>
            </a:r>
          </a:p>
          <a:p>
            <a:pPr algn="just"/>
            <a:r>
              <a:rPr lang="en-US" sz="1400" b="0" i="0" dirty="0">
                <a:solidFill>
                  <a:srgbClr val="464646"/>
                </a:solidFill>
                <a:effectLst/>
              </a:rPr>
              <a:t>@ </a:t>
            </a:r>
            <a:r>
              <a:rPr lang="en-US" sz="1400" b="0" i="0" dirty="0" err="1">
                <a:solidFill>
                  <a:srgbClr val="464646"/>
                </a:solidFill>
                <a:effectLst/>
              </a:rPr>
              <a:t>population_size</a:t>
            </a:r>
            <a:r>
              <a:rPr lang="en-US" sz="1400" b="0" i="0" dirty="0">
                <a:solidFill>
                  <a:srgbClr val="464646"/>
                </a:solidFill>
                <a:effectLst/>
              </a:rPr>
              <a:t>: determines the number of trial solutions in each iteration. The default value is 100.</a:t>
            </a:r>
          </a:p>
          <a:p>
            <a:pPr algn="just"/>
            <a:r>
              <a:rPr lang="en-US" sz="1400" b="0" i="0" dirty="0">
                <a:solidFill>
                  <a:srgbClr val="464646"/>
                </a:solidFill>
                <a:effectLst/>
              </a:rPr>
              <a:t>@ </a:t>
            </a:r>
            <a:r>
              <a:rPr lang="en-US" sz="1400" b="0" i="0" dirty="0" err="1">
                <a:solidFill>
                  <a:srgbClr val="464646"/>
                </a:solidFill>
                <a:effectLst/>
              </a:rPr>
              <a:t>mutation_probability</a:t>
            </a:r>
            <a:r>
              <a:rPr lang="en-US" sz="1400" b="0" i="0" dirty="0">
                <a:solidFill>
                  <a:srgbClr val="464646"/>
                </a:solidFill>
                <a:effectLst/>
              </a:rPr>
              <a:t>: determines the chance of each gene in each individual solution to be replaced by a random value. The default is 0.1 (i.e. 10 percent).</a:t>
            </a:r>
          </a:p>
          <a:p>
            <a:pPr algn="just"/>
            <a:r>
              <a:rPr lang="en-US" sz="1400" b="0" i="0" dirty="0">
                <a:solidFill>
                  <a:srgbClr val="464646"/>
                </a:solidFill>
                <a:effectLst/>
              </a:rPr>
              <a:t>@ </a:t>
            </a:r>
            <a:r>
              <a:rPr lang="en-US" sz="1400" b="0" i="0" dirty="0" err="1">
                <a:solidFill>
                  <a:srgbClr val="464646"/>
                </a:solidFill>
                <a:effectLst/>
              </a:rPr>
              <a:t>elit_ration</a:t>
            </a:r>
            <a:r>
              <a:rPr lang="en-US" sz="1400" b="0" i="0" dirty="0">
                <a:solidFill>
                  <a:srgbClr val="464646"/>
                </a:solidFill>
                <a:effectLst/>
              </a:rPr>
              <a:t>: determines the number of elites in the population. The default value is 0.01 (i.e. 1 percent). For example when population size is 100 and </a:t>
            </a:r>
            <a:r>
              <a:rPr lang="en-US" sz="1400" b="0" i="0" dirty="0" err="1">
                <a:solidFill>
                  <a:srgbClr val="464646"/>
                </a:solidFill>
                <a:effectLst/>
              </a:rPr>
              <a:t>elit_ratio</a:t>
            </a:r>
            <a:r>
              <a:rPr lang="en-US" sz="1400" b="0" i="0" dirty="0">
                <a:solidFill>
                  <a:srgbClr val="464646"/>
                </a:solidFill>
                <a:effectLst/>
              </a:rPr>
              <a:t> is 0.01 then there is one elite in the population. If this parameter is set to be zero then </a:t>
            </a:r>
            <a:r>
              <a:rPr lang="en-US" sz="1400" b="0" i="0" dirty="0" err="1">
                <a:solidFill>
                  <a:srgbClr val="464646"/>
                </a:solidFill>
                <a:effectLst/>
              </a:rPr>
              <a:t>geneticalgorithm</a:t>
            </a:r>
            <a:r>
              <a:rPr lang="en-US" sz="1400" b="0" i="0" dirty="0">
                <a:solidFill>
                  <a:srgbClr val="464646"/>
                </a:solidFill>
                <a:effectLst/>
              </a:rPr>
              <a:t> implements a standard genetic algorithm instead of elitist GA.</a:t>
            </a:r>
          </a:p>
          <a:p>
            <a:pPr algn="just"/>
            <a:r>
              <a:rPr lang="en-US" sz="1400" b="0" i="0" dirty="0">
                <a:solidFill>
                  <a:srgbClr val="464646"/>
                </a:solidFill>
                <a:effectLst/>
              </a:rPr>
              <a:t>@ </a:t>
            </a:r>
            <a:r>
              <a:rPr lang="en-US" sz="1400" b="0" i="0" dirty="0" err="1">
                <a:solidFill>
                  <a:srgbClr val="464646"/>
                </a:solidFill>
                <a:effectLst/>
              </a:rPr>
              <a:t>crossover_probability</a:t>
            </a:r>
            <a:r>
              <a:rPr lang="en-US" sz="1400" b="0" i="0" dirty="0">
                <a:solidFill>
                  <a:srgbClr val="464646"/>
                </a:solidFill>
                <a:effectLst/>
              </a:rPr>
              <a:t>: determines the chance of an existed solution to pass its genome (aka characteristics) to new trial solutions (aka offspring); the default value is 0.5 (i.e. 50 percent)</a:t>
            </a:r>
          </a:p>
          <a:p>
            <a:pPr algn="just"/>
            <a:r>
              <a:rPr lang="en-US" sz="1400" b="0" i="0" dirty="0">
                <a:solidFill>
                  <a:srgbClr val="464646"/>
                </a:solidFill>
                <a:effectLst/>
              </a:rPr>
              <a:t>@ </a:t>
            </a:r>
            <a:r>
              <a:rPr lang="en-US" sz="1400" b="0" i="0" dirty="0" err="1">
                <a:solidFill>
                  <a:srgbClr val="464646"/>
                </a:solidFill>
                <a:effectLst/>
              </a:rPr>
              <a:t>parents_portion</a:t>
            </a:r>
            <a:r>
              <a:rPr lang="en-US" sz="1400" b="0" i="0" dirty="0">
                <a:solidFill>
                  <a:srgbClr val="464646"/>
                </a:solidFill>
                <a:effectLst/>
              </a:rPr>
              <a:t>: the portion of population filled by the members of the previous generation (aka parents); default is 0.3 (i.e. 30 percent of population)</a:t>
            </a:r>
          </a:p>
          <a:p>
            <a:pPr algn="just"/>
            <a:r>
              <a:rPr lang="en-US" sz="1400" b="0" i="0" dirty="0">
                <a:solidFill>
                  <a:srgbClr val="464646"/>
                </a:solidFill>
                <a:effectLst/>
              </a:rPr>
              <a:t>@ </a:t>
            </a:r>
            <a:r>
              <a:rPr lang="en-US" sz="1400" b="0" i="0" dirty="0" err="1">
                <a:solidFill>
                  <a:srgbClr val="464646"/>
                </a:solidFill>
                <a:effectLst/>
              </a:rPr>
              <a:t>crossover_type</a:t>
            </a:r>
            <a:r>
              <a:rPr lang="en-US" sz="1400" b="0" i="0" dirty="0">
                <a:solidFill>
                  <a:srgbClr val="464646"/>
                </a:solidFill>
                <a:effectLst/>
              </a:rPr>
              <a:t>: there are three options including </a:t>
            </a:r>
            <a:r>
              <a:rPr lang="en-US" sz="1400" b="0" i="0" dirty="0" err="1">
                <a:solidFill>
                  <a:srgbClr val="464646"/>
                </a:solidFill>
                <a:effectLst/>
              </a:rPr>
              <a:t>one_point</a:t>
            </a:r>
            <a:r>
              <a:rPr lang="en-US" sz="1400" b="0" i="0" dirty="0">
                <a:solidFill>
                  <a:srgbClr val="464646"/>
                </a:solidFill>
                <a:effectLst/>
              </a:rPr>
              <a:t>; </a:t>
            </a:r>
            <a:r>
              <a:rPr lang="en-US" sz="1400" b="0" i="0" dirty="0" err="1">
                <a:solidFill>
                  <a:srgbClr val="464646"/>
                </a:solidFill>
                <a:effectLst/>
              </a:rPr>
              <a:t>two_point</a:t>
            </a:r>
            <a:r>
              <a:rPr lang="en-US" sz="1400" b="0" i="0" dirty="0">
                <a:solidFill>
                  <a:srgbClr val="464646"/>
                </a:solidFill>
                <a:effectLst/>
              </a:rPr>
              <a:t>, and uniform crossover functions; default is uniform crossover</a:t>
            </a:r>
          </a:p>
          <a:p>
            <a:pPr algn="just"/>
            <a:r>
              <a:rPr lang="en-US" sz="1400" b="0" i="0" dirty="0">
                <a:solidFill>
                  <a:srgbClr val="464646"/>
                </a:solidFill>
                <a:effectLst/>
              </a:rPr>
              <a:t>@ </a:t>
            </a:r>
            <a:r>
              <a:rPr lang="en-US" sz="1400" b="0" i="0" dirty="0" err="1">
                <a:solidFill>
                  <a:srgbClr val="464646"/>
                </a:solidFill>
                <a:effectLst/>
              </a:rPr>
              <a:t>max_iteration_without_improv</a:t>
            </a:r>
            <a:r>
              <a:rPr lang="en-US" sz="1400" b="0" i="0" dirty="0">
                <a:solidFill>
                  <a:srgbClr val="464646"/>
                </a:solidFill>
                <a:effectLst/>
              </a:rPr>
              <a:t>: if the algorithms does not improve the objective function over the number of successive iterations determined by this parameter, then </a:t>
            </a:r>
            <a:r>
              <a:rPr lang="en-US" sz="1400" b="0" i="0" dirty="0" err="1">
                <a:solidFill>
                  <a:srgbClr val="464646"/>
                </a:solidFill>
                <a:effectLst/>
              </a:rPr>
              <a:t>geneticalgorithm</a:t>
            </a:r>
            <a:r>
              <a:rPr lang="en-US" sz="1400" b="0" i="0" dirty="0">
                <a:solidFill>
                  <a:srgbClr val="464646"/>
                </a:solidFill>
                <a:effectLst/>
              </a:rPr>
              <a:t> stops and report the best found solution before the </a:t>
            </a:r>
            <a:r>
              <a:rPr lang="en-US" sz="1400" b="0" i="0" dirty="0" err="1">
                <a:solidFill>
                  <a:srgbClr val="464646"/>
                </a:solidFill>
                <a:effectLst/>
              </a:rPr>
              <a:t>max_num_iterations</a:t>
            </a:r>
            <a:r>
              <a:rPr lang="en-US" sz="1400" b="0" i="0" dirty="0">
                <a:solidFill>
                  <a:srgbClr val="464646"/>
                </a:solidFill>
                <a:effectLst/>
              </a:rPr>
              <a:t> to be met. The default value is None.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436858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err="1"/>
              <a:t>Table</a:t>
            </a:r>
            <a:r>
              <a:rPr lang="it-IT" dirty="0"/>
              <a:t> </a:t>
            </a:r>
            <a:r>
              <a:rPr lang="it-IT" dirty="0" err="1"/>
              <a:t>driven</a:t>
            </a:r>
            <a:r>
              <a:rPr lang="it-IT" dirty="0"/>
              <a:t> agent</a:t>
            </a:r>
          </a:p>
        </p:txBody>
      </p:sp>
      <p:pic>
        <p:nvPicPr>
          <p:cNvPr id="4" name="Segnaposto contenuto 3"/>
          <p:cNvPicPr>
            <a:picLocks noGrp="1" noChangeAspect="1"/>
          </p:cNvPicPr>
          <p:nvPr>
            <p:ph idx="1"/>
          </p:nvPr>
        </p:nvPicPr>
        <p:blipFill>
          <a:blip r:embed="rId2"/>
          <a:stretch>
            <a:fillRect/>
          </a:stretch>
        </p:blipFill>
        <p:spPr>
          <a:xfrm>
            <a:off x="2019506" y="2065956"/>
            <a:ext cx="8152988" cy="2041875"/>
          </a:xfrm>
          <a:prstGeom prst="rect">
            <a:avLst/>
          </a:prstGeom>
        </p:spPr>
      </p:pic>
      <p:sp>
        <p:nvSpPr>
          <p:cNvPr id="5" name="CasellaDiTesto 4"/>
          <p:cNvSpPr txBox="1"/>
          <p:nvPr/>
        </p:nvSpPr>
        <p:spPr>
          <a:xfrm>
            <a:off x="2147156" y="4646952"/>
            <a:ext cx="8025338" cy="1200329"/>
          </a:xfrm>
          <a:prstGeom prst="rect">
            <a:avLst/>
          </a:prstGeom>
          <a:noFill/>
        </p:spPr>
        <p:txBody>
          <a:bodyPr wrap="none" rtlCol="0">
            <a:spAutoFit/>
          </a:bodyPr>
          <a:lstStyle/>
          <a:p>
            <a:r>
              <a:rPr lang="it-IT" dirty="0"/>
              <a:t>The </a:t>
            </a:r>
            <a:r>
              <a:rPr lang="it-IT" dirty="0" err="1"/>
              <a:t>table</a:t>
            </a:r>
            <a:r>
              <a:rPr lang="it-IT" dirty="0"/>
              <a:t> of the </a:t>
            </a:r>
            <a:r>
              <a:rPr lang="it-IT" dirty="0" err="1"/>
              <a:t>logaritms</a:t>
            </a:r>
            <a:r>
              <a:rPr lang="it-IT" dirty="0"/>
              <a:t>!</a:t>
            </a:r>
          </a:p>
          <a:p>
            <a:r>
              <a:rPr lang="it-IT" dirty="0"/>
              <a:t>If P </a:t>
            </a:r>
            <a:r>
              <a:rPr lang="it-IT" dirty="0" err="1"/>
              <a:t>is</a:t>
            </a:r>
            <a:r>
              <a:rPr lang="it-IT" dirty="0"/>
              <a:t> the set of possible </a:t>
            </a:r>
            <a:r>
              <a:rPr lang="it-IT" dirty="0" err="1"/>
              <a:t>percepts</a:t>
            </a:r>
            <a:r>
              <a:rPr lang="it-IT" dirty="0"/>
              <a:t> and T the «</a:t>
            </a:r>
            <a:r>
              <a:rPr lang="it-IT" dirty="0" err="1"/>
              <a:t>lifetime</a:t>
            </a:r>
            <a:r>
              <a:rPr lang="it-IT" dirty="0"/>
              <a:t>» the </a:t>
            </a:r>
            <a:r>
              <a:rPr lang="it-IT" dirty="0" err="1"/>
              <a:t>lookup</a:t>
            </a:r>
            <a:r>
              <a:rPr lang="it-IT" dirty="0"/>
              <a:t> </a:t>
            </a:r>
            <a:r>
              <a:rPr lang="it-IT" dirty="0" err="1"/>
              <a:t>table</a:t>
            </a:r>
            <a:r>
              <a:rPr lang="it-IT" dirty="0"/>
              <a:t> </a:t>
            </a:r>
            <a:r>
              <a:rPr lang="it-IT" dirty="0" err="1"/>
              <a:t>will</a:t>
            </a:r>
            <a:r>
              <a:rPr lang="it-IT" dirty="0"/>
              <a:t> </a:t>
            </a:r>
            <a:r>
              <a:rPr lang="it-IT" dirty="0" err="1"/>
              <a:t>contain</a:t>
            </a:r>
            <a:r>
              <a:rPr lang="it-IT" dirty="0"/>
              <a:t> </a:t>
            </a:r>
          </a:p>
          <a:p>
            <a:pPr marL="285750" indent="-285750">
              <a:buFont typeface="Symbol" panose="05050102010706020507" pitchFamily="18" charset="2"/>
              <a:buChar char="S"/>
            </a:pPr>
            <a:r>
              <a:rPr lang="it-IT" baseline="-25000" dirty="0"/>
              <a:t>t=1</a:t>
            </a:r>
            <a:r>
              <a:rPr lang="it-IT" baseline="30000" dirty="0"/>
              <a:t>T</a:t>
            </a:r>
            <a:r>
              <a:rPr lang="it-IT" dirty="0"/>
              <a:t> </a:t>
            </a:r>
            <a:r>
              <a:rPr lang="it-IT" dirty="0" err="1"/>
              <a:t>P</a:t>
            </a:r>
            <a:r>
              <a:rPr lang="it-IT" baseline="30000" dirty="0" err="1"/>
              <a:t>t</a:t>
            </a:r>
            <a:r>
              <a:rPr lang="it-IT" dirty="0"/>
              <a:t> entries!</a:t>
            </a:r>
          </a:p>
          <a:p>
            <a:r>
              <a:rPr lang="it-IT" dirty="0" err="1"/>
              <a:t>Lookup</a:t>
            </a:r>
            <a:r>
              <a:rPr lang="it-IT" dirty="0"/>
              <a:t> </a:t>
            </a:r>
            <a:r>
              <a:rPr lang="it-IT" dirty="0" err="1"/>
              <a:t>table</a:t>
            </a:r>
            <a:r>
              <a:rPr lang="it-IT" dirty="0"/>
              <a:t> for chess </a:t>
            </a:r>
            <a:r>
              <a:rPr lang="it-IT" dirty="0" err="1"/>
              <a:t>contains</a:t>
            </a:r>
            <a:r>
              <a:rPr lang="it-IT" dirty="0"/>
              <a:t> 10</a:t>
            </a:r>
            <a:r>
              <a:rPr lang="it-IT" baseline="30000" dirty="0"/>
              <a:t>150</a:t>
            </a:r>
            <a:r>
              <a:rPr lang="it-IT" dirty="0"/>
              <a:t> entries!</a:t>
            </a:r>
          </a:p>
        </p:txBody>
      </p:sp>
    </p:spTree>
    <p:extLst>
      <p:ext uri="{BB962C8B-B14F-4D97-AF65-F5344CB8AC3E}">
        <p14:creationId xmlns:p14="http://schemas.microsoft.com/office/powerpoint/2010/main" val="10259541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lstStyle/>
          <a:p>
            <a:pPr algn="ctr"/>
            <a:r>
              <a:rPr lang="it-IT" dirty="0"/>
              <a:t>Simple reflex agent</a:t>
            </a:r>
          </a:p>
        </p:txBody>
      </p:sp>
      <p:pic>
        <p:nvPicPr>
          <p:cNvPr id="4" name="Segnaposto contenuto 3"/>
          <p:cNvPicPr>
            <a:picLocks noGrp="1" noChangeAspect="1"/>
          </p:cNvPicPr>
          <p:nvPr>
            <p:ph idx="1"/>
          </p:nvPr>
        </p:nvPicPr>
        <p:blipFill>
          <a:blip r:embed="rId2"/>
          <a:stretch>
            <a:fillRect/>
          </a:stretch>
        </p:blipFill>
        <p:spPr>
          <a:xfrm>
            <a:off x="758589" y="1838919"/>
            <a:ext cx="6267713" cy="2990625"/>
          </a:xfrm>
          <a:prstGeom prst="rect">
            <a:avLst/>
          </a:prstGeom>
        </p:spPr>
      </p:pic>
      <p:pic>
        <p:nvPicPr>
          <p:cNvPr id="6" name="Immagine 5"/>
          <p:cNvPicPr>
            <a:picLocks noChangeAspect="1"/>
          </p:cNvPicPr>
          <p:nvPr/>
        </p:nvPicPr>
        <p:blipFill>
          <a:blip r:embed="rId3"/>
          <a:stretch>
            <a:fillRect/>
          </a:stretch>
        </p:blipFill>
        <p:spPr>
          <a:xfrm>
            <a:off x="783394" y="4977775"/>
            <a:ext cx="6218101" cy="1604625"/>
          </a:xfrm>
          <a:prstGeom prst="rect">
            <a:avLst/>
          </a:prstGeom>
        </p:spPr>
      </p:pic>
      <p:sp>
        <p:nvSpPr>
          <p:cNvPr id="8" name="CasellaDiTesto 7"/>
          <p:cNvSpPr txBox="1"/>
          <p:nvPr/>
        </p:nvSpPr>
        <p:spPr>
          <a:xfrm>
            <a:off x="7337685" y="2413416"/>
            <a:ext cx="4400628" cy="1477328"/>
          </a:xfrm>
          <a:prstGeom prst="rect">
            <a:avLst/>
          </a:prstGeom>
          <a:noFill/>
        </p:spPr>
        <p:txBody>
          <a:bodyPr wrap="none" rtlCol="0">
            <a:spAutoFit/>
          </a:bodyPr>
          <a:lstStyle/>
          <a:p>
            <a:r>
              <a:rPr lang="it-IT" dirty="0" err="1"/>
              <a:t>Ignore</a:t>
            </a:r>
            <a:r>
              <a:rPr lang="it-IT" dirty="0"/>
              <a:t> the </a:t>
            </a:r>
            <a:r>
              <a:rPr lang="it-IT" dirty="0" err="1"/>
              <a:t>percept</a:t>
            </a:r>
            <a:r>
              <a:rPr lang="it-IT" dirty="0"/>
              <a:t> </a:t>
            </a:r>
            <a:r>
              <a:rPr lang="it-IT" dirty="0" err="1"/>
              <a:t>history</a:t>
            </a:r>
            <a:r>
              <a:rPr lang="it-IT" dirty="0"/>
              <a:t>:</a:t>
            </a:r>
          </a:p>
          <a:p>
            <a:endParaRPr lang="it-IT" dirty="0">
              <a:latin typeface="Symbol" panose="05050102010706020507" pitchFamily="18" charset="2"/>
            </a:endParaRPr>
          </a:p>
          <a:p>
            <a:r>
              <a:rPr lang="it-IT" dirty="0">
                <a:latin typeface="Symbol" panose="05050102010706020507" pitchFamily="18" charset="2"/>
              </a:rPr>
              <a:t>S</a:t>
            </a:r>
            <a:r>
              <a:rPr lang="it-IT" baseline="-25000" dirty="0"/>
              <a:t>t=1</a:t>
            </a:r>
            <a:r>
              <a:rPr lang="it-IT" baseline="30000" dirty="0"/>
              <a:t>T</a:t>
            </a:r>
            <a:r>
              <a:rPr lang="it-IT" dirty="0"/>
              <a:t> </a:t>
            </a:r>
            <a:r>
              <a:rPr lang="it-IT" dirty="0" err="1"/>
              <a:t>P</a:t>
            </a:r>
            <a:r>
              <a:rPr lang="it-IT" baseline="30000" dirty="0" err="1"/>
              <a:t>t</a:t>
            </a:r>
            <a:r>
              <a:rPr lang="it-IT" baseline="30000" dirty="0"/>
              <a:t> </a:t>
            </a:r>
            <a:r>
              <a:rPr lang="it-IT" dirty="0"/>
              <a:t> </a:t>
            </a:r>
            <a:r>
              <a:rPr lang="it-IT" dirty="0">
                <a:sym typeface="Wingdings" panose="05000000000000000000" pitchFamily="2" charset="2"/>
              </a:rPr>
              <a:t> </a:t>
            </a:r>
            <a:r>
              <a:rPr lang="it-IT" dirty="0"/>
              <a:t>P </a:t>
            </a:r>
          </a:p>
          <a:p>
            <a:endParaRPr lang="it-IT" dirty="0"/>
          </a:p>
          <a:p>
            <a:r>
              <a:rPr lang="it-IT" dirty="0"/>
              <a:t>The </a:t>
            </a:r>
            <a:r>
              <a:rPr lang="it-IT" dirty="0" err="1"/>
              <a:t>environment</a:t>
            </a:r>
            <a:r>
              <a:rPr lang="it-IT" dirty="0"/>
              <a:t> need to be </a:t>
            </a:r>
            <a:r>
              <a:rPr lang="it-IT" dirty="0" err="1"/>
              <a:t>fully</a:t>
            </a:r>
            <a:r>
              <a:rPr lang="it-IT" dirty="0"/>
              <a:t> </a:t>
            </a:r>
            <a:r>
              <a:rPr lang="it-IT" dirty="0" err="1"/>
              <a:t>observable</a:t>
            </a:r>
            <a:endParaRPr lang="it-IT" dirty="0"/>
          </a:p>
        </p:txBody>
      </p:sp>
    </p:spTree>
    <p:extLst>
      <p:ext uri="{BB962C8B-B14F-4D97-AF65-F5344CB8AC3E}">
        <p14:creationId xmlns:p14="http://schemas.microsoft.com/office/powerpoint/2010/main" val="2528637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pPr algn="ctr"/>
            <a:r>
              <a:rPr lang="it-IT" sz="3600" dirty="0"/>
              <a:t>The 8 possible </a:t>
            </a:r>
            <a:r>
              <a:rPr lang="it-IT" sz="3600" dirty="0" err="1"/>
              <a:t>states</a:t>
            </a:r>
            <a:r>
              <a:rPr lang="it-IT" sz="3600" dirty="0"/>
              <a:t> of a </a:t>
            </a:r>
            <a:r>
              <a:rPr lang="it-IT" sz="3600" dirty="0" err="1"/>
              <a:t>simplified</a:t>
            </a:r>
            <a:r>
              <a:rPr lang="it-IT" sz="3600" dirty="0"/>
              <a:t> </a:t>
            </a:r>
            <a:r>
              <a:rPr lang="it-IT" sz="3600" dirty="0" err="1"/>
              <a:t>vacuum</a:t>
            </a:r>
            <a:r>
              <a:rPr lang="it-IT" sz="3600" dirty="0"/>
              <a:t> </a:t>
            </a:r>
            <a:r>
              <a:rPr lang="it-IT" sz="3600" dirty="0" err="1"/>
              <a:t>cleaner</a:t>
            </a:r>
            <a:endParaRPr lang="it-IT" sz="3600" dirty="0"/>
          </a:p>
        </p:txBody>
      </p:sp>
      <p:pic>
        <p:nvPicPr>
          <p:cNvPr id="4" name="Segnaposto contenuto 3"/>
          <p:cNvPicPr>
            <a:picLocks noGrp="1" noChangeAspect="1"/>
          </p:cNvPicPr>
          <p:nvPr>
            <p:ph idx="1"/>
          </p:nvPr>
        </p:nvPicPr>
        <p:blipFill>
          <a:blip r:embed="rId2"/>
          <a:stretch>
            <a:fillRect/>
          </a:stretch>
        </p:blipFill>
        <p:spPr>
          <a:xfrm>
            <a:off x="2615896" y="1821304"/>
            <a:ext cx="6960207" cy="3886329"/>
          </a:xfrm>
          <a:prstGeom prst="rect">
            <a:avLst/>
          </a:prstGeom>
        </p:spPr>
      </p:pic>
      <p:sp>
        <p:nvSpPr>
          <p:cNvPr id="6" name="CasellaDiTesto 5"/>
          <p:cNvSpPr txBox="1"/>
          <p:nvPr/>
        </p:nvSpPr>
        <p:spPr>
          <a:xfrm>
            <a:off x="3072984" y="6003560"/>
            <a:ext cx="5922455" cy="369332"/>
          </a:xfrm>
          <a:prstGeom prst="rect">
            <a:avLst/>
          </a:prstGeom>
          <a:noFill/>
        </p:spPr>
        <p:txBody>
          <a:bodyPr wrap="none" rtlCol="0">
            <a:spAutoFit/>
          </a:bodyPr>
          <a:lstStyle/>
          <a:p>
            <a:r>
              <a:rPr lang="it-IT" dirty="0" err="1"/>
              <a:t>Number</a:t>
            </a:r>
            <a:r>
              <a:rPr lang="it-IT" dirty="0"/>
              <a:t> of </a:t>
            </a:r>
            <a:r>
              <a:rPr lang="it-IT" dirty="0" err="1"/>
              <a:t>states</a:t>
            </a:r>
            <a:r>
              <a:rPr lang="it-IT" dirty="0"/>
              <a:t> for n rooms </a:t>
            </a:r>
            <a:r>
              <a:rPr lang="it-IT" dirty="0" err="1"/>
              <a:t>either</a:t>
            </a:r>
            <a:r>
              <a:rPr lang="it-IT" dirty="0"/>
              <a:t> </a:t>
            </a:r>
            <a:r>
              <a:rPr lang="it-IT" dirty="0" err="1"/>
              <a:t>clean</a:t>
            </a:r>
            <a:r>
              <a:rPr lang="it-IT" dirty="0"/>
              <a:t> or </a:t>
            </a:r>
            <a:r>
              <a:rPr lang="it-IT" dirty="0" err="1"/>
              <a:t>dirty</a:t>
            </a:r>
            <a:r>
              <a:rPr lang="it-IT" dirty="0"/>
              <a:t>: 2</a:t>
            </a:r>
            <a:r>
              <a:rPr lang="it-IT" baseline="-25000" dirty="0"/>
              <a:t>c,d</a:t>
            </a:r>
            <a:r>
              <a:rPr lang="it-IT" dirty="0"/>
              <a:t> </a:t>
            </a:r>
            <a:r>
              <a:rPr lang="it-IT" baseline="30000" dirty="0"/>
              <a:t>n</a:t>
            </a:r>
            <a:r>
              <a:rPr lang="it-IT" dirty="0"/>
              <a:t> x n</a:t>
            </a:r>
          </a:p>
        </p:txBody>
      </p:sp>
    </p:spTree>
    <p:extLst>
      <p:ext uri="{BB962C8B-B14F-4D97-AF65-F5344CB8AC3E}">
        <p14:creationId xmlns:p14="http://schemas.microsoft.com/office/powerpoint/2010/main" val="2402110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solidFill>
            <a:schemeClr val="accent5">
              <a:lumMod val="20000"/>
              <a:lumOff val="80000"/>
            </a:schemeClr>
          </a:solidFill>
        </p:spPr>
        <p:txBody>
          <a:bodyPr>
            <a:normAutofit/>
          </a:bodyPr>
          <a:lstStyle/>
          <a:p>
            <a:r>
              <a:rPr lang="it-IT" sz="4000" dirty="0" err="1"/>
              <a:t>Actions</a:t>
            </a:r>
            <a:r>
              <a:rPr lang="it-IT" sz="4000" dirty="0"/>
              <a:t> on the state </a:t>
            </a:r>
            <a:r>
              <a:rPr lang="it-IT" sz="4000" dirty="0" err="1"/>
              <a:t>space</a:t>
            </a:r>
            <a:r>
              <a:rPr lang="it-IT" sz="4000" dirty="0"/>
              <a:t> of the </a:t>
            </a:r>
            <a:r>
              <a:rPr lang="it-IT" sz="4000" dirty="0" err="1"/>
              <a:t>vacuum</a:t>
            </a:r>
            <a:r>
              <a:rPr lang="it-IT" sz="4000" dirty="0"/>
              <a:t> </a:t>
            </a:r>
            <a:r>
              <a:rPr lang="it-IT" sz="4000" dirty="0" err="1"/>
              <a:t>cleaner</a:t>
            </a:r>
            <a:endParaRPr lang="it-IT" sz="4000" dirty="0"/>
          </a:p>
        </p:txBody>
      </p:sp>
      <p:pic>
        <p:nvPicPr>
          <p:cNvPr id="4" name="Segnaposto contenuto 3"/>
          <p:cNvPicPr>
            <a:picLocks noGrp="1" noChangeAspect="1"/>
          </p:cNvPicPr>
          <p:nvPr>
            <p:ph idx="1"/>
          </p:nvPr>
        </p:nvPicPr>
        <p:blipFill>
          <a:blip r:embed="rId2"/>
          <a:stretch>
            <a:fillRect/>
          </a:stretch>
        </p:blipFill>
        <p:spPr>
          <a:xfrm>
            <a:off x="2027774" y="1781457"/>
            <a:ext cx="8136451" cy="4071376"/>
          </a:xfrm>
          <a:prstGeom prst="rect">
            <a:avLst/>
          </a:prstGeom>
        </p:spPr>
      </p:pic>
      <p:sp>
        <p:nvSpPr>
          <p:cNvPr id="5" name="CasellaDiTesto 4"/>
          <p:cNvSpPr txBox="1"/>
          <p:nvPr/>
        </p:nvSpPr>
        <p:spPr>
          <a:xfrm>
            <a:off x="1120869" y="6020849"/>
            <a:ext cx="10712869" cy="369332"/>
          </a:xfrm>
          <a:prstGeom prst="rect">
            <a:avLst/>
          </a:prstGeom>
          <a:noFill/>
        </p:spPr>
        <p:txBody>
          <a:bodyPr wrap="none" rtlCol="0">
            <a:spAutoFit/>
          </a:bodyPr>
          <a:lstStyle/>
          <a:p>
            <a:r>
              <a:rPr lang="it-IT" dirty="0"/>
              <a:t>If the </a:t>
            </a:r>
            <a:r>
              <a:rPr lang="it-IT" dirty="0" err="1"/>
              <a:t>vacuum</a:t>
            </a:r>
            <a:r>
              <a:rPr lang="it-IT" dirty="0"/>
              <a:t> </a:t>
            </a:r>
            <a:r>
              <a:rPr lang="it-IT" dirty="0" err="1"/>
              <a:t>cleaner</a:t>
            </a:r>
            <a:r>
              <a:rPr lang="it-IT" dirty="0"/>
              <a:t> knows </a:t>
            </a:r>
            <a:r>
              <a:rPr lang="it-IT" dirty="0" err="1"/>
              <a:t>its</a:t>
            </a:r>
            <a:r>
              <a:rPr lang="it-IT" dirty="0"/>
              <a:t> position and if the room </a:t>
            </a:r>
            <a:r>
              <a:rPr lang="it-IT" dirty="0" err="1"/>
              <a:t>is</a:t>
            </a:r>
            <a:r>
              <a:rPr lang="it-IT" dirty="0"/>
              <a:t> </a:t>
            </a:r>
            <a:r>
              <a:rPr lang="it-IT" dirty="0" err="1"/>
              <a:t>clean</a:t>
            </a:r>
            <a:r>
              <a:rPr lang="it-IT" dirty="0"/>
              <a:t>/</a:t>
            </a:r>
            <a:r>
              <a:rPr lang="it-IT" dirty="0" err="1"/>
              <a:t>dirty</a:t>
            </a:r>
            <a:r>
              <a:rPr lang="it-IT" dirty="0"/>
              <a:t> a </a:t>
            </a:r>
            <a:r>
              <a:rPr lang="it-IT" dirty="0" err="1"/>
              <a:t>simple</a:t>
            </a:r>
            <a:r>
              <a:rPr lang="it-IT" dirty="0"/>
              <a:t> reflex agent can be </a:t>
            </a:r>
            <a:r>
              <a:rPr lang="it-IT" dirty="0" err="1"/>
              <a:t>implemented</a:t>
            </a:r>
            <a:endParaRPr lang="it-IT" dirty="0"/>
          </a:p>
        </p:txBody>
      </p:sp>
      <p:sp>
        <p:nvSpPr>
          <p:cNvPr id="6" name="CasellaDiTesto 5"/>
          <p:cNvSpPr txBox="1"/>
          <p:nvPr/>
        </p:nvSpPr>
        <p:spPr>
          <a:xfrm>
            <a:off x="2441328" y="6390181"/>
            <a:ext cx="7453900" cy="369332"/>
          </a:xfrm>
          <a:prstGeom prst="rect">
            <a:avLst/>
          </a:prstGeom>
          <a:noFill/>
        </p:spPr>
        <p:txBody>
          <a:bodyPr wrap="none" rtlCol="0">
            <a:spAutoFit/>
          </a:bodyPr>
          <a:lstStyle/>
          <a:p>
            <a:r>
              <a:rPr lang="it-IT" dirty="0"/>
              <a:t>Incomplete information? (</a:t>
            </a:r>
            <a:r>
              <a:rPr lang="it-IT" dirty="0" err="1"/>
              <a:t>sensor</a:t>
            </a:r>
            <a:r>
              <a:rPr lang="it-IT" dirty="0"/>
              <a:t> </a:t>
            </a:r>
            <a:r>
              <a:rPr lang="it-IT" dirty="0" err="1"/>
              <a:t>broken</a:t>
            </a:r>
            <a:r>
              <a:rPr lang="it-IT" dirty="0"/>
              <a:t>) </a:t>
            </a:r>
            <a:r>
              <a:rPr lang="it-IT" dirty="0">
                <a:sym typeface="Wingdings" panose="05000000000000000000" pitchFamily="2" charset="2"/>
              </a:rPr>
              <a:t></a:t>
            </a:r>
            <a:r>
              <a:rPr lang="it-IT" dirty="0"/>
              <a:t> random </a:t>
            </a:r>
            <a:r>
              <a:rPr lang="it-IT" dirty="0" err="1"/>
              <a:t>action</a:t>
            </a:r>
            <a:r>
              <a:rPr lang="it-IT" dirty="0"/>
              <a:t> to </a:t>
            </a:r>
            <a:r>
              <a:rPr lang="it-IT" dirty="0" err="1"/>
              <a:t>escape</a:t>
            </a:r>
            <a:r>
              <a:rPr lang="it-IT" dirty="0"/>
              <a:t> the </a:t>
            </a:r>
            <a:r>
              <a:rPr lang="it-IT" dirty="0" err="1"/>
              <a:t>loop</a:t>
            </a:r>
            <a:endParaRPr lang="it-IT" dirty="0"/>
          </a:p>
        </p:txBody>
      </p:sp>
    </p:spTree>
    <p:extLst>
      <p:ext uri="{BB962C8B-B14F-4D97-AF65-F5344CB8AC3E}">
        <p14:creationId xmlns:p14="http://schemas.microsoft.com/office/powerpoint/2010/main" val="641258017"/>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39846</TotalTime>
  <Words>4042</Words>
  <Application>Microsoft Office PowerPoint</Application>
  <PresentationFormat>Widescreen</PresentationFormat>
  <Paragraphs>370</Paragraphs>
  <Slides>58</Slides>
  <Notes>2</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58</vt:i4>
      </vt:variant>
    </vt:vector>
  </HeadingPairs>
  <TitlesOfParts>
    <vt:vector size="70" baseType="lpstr">
      <vt:lpstr>Arial</vt:lpstr>
      <vt:lpstr>Calibri</vt:lpstr>
      <vt:lpstr>Calibri Light</vt:lpstr>
      <vt:lpstr>Cambria Math</vt:lpstr>
      <vt:lpstr>Consolas</vt:lpstr>
      <vt:lpstr>PalatinoETW02-Bold</vt:lpstr>
      <vt:lpstr>PalatinoETW02-Roman</vt:lpstr>
      <vt:lpstr>Source Sans Pro</vt:lpstr>
      <vt:lpstr>Symbol</vt:lpstr>
      <vt:lpstr>urw-din</vt:lpstr>
      <vt:lpstr>Wingdings</vt:lpstr>
      <vt:lpstr>Tema di Office</vt:lpstr>
      <vt:lpstr>Agents and search</vt:lpstr>
      <vt:lpstr>From: Russell – Norvig «Artificial intelligence» Prentice Hall</vt:lpstr>
      <vt:lpstr>Intelligent agents</vt:lpstr>
      <vt:lpstr>What is an agent?</vt:lpstr>
      <vt:lpstr>Ideal rational agent</vt:lpstr>
      <vt:lpstr>Table driven agent</vt:lpstr>
      <vt:lpstr>Simple reflex agent</vt:lpstr>
      <vt:lpstr>The 8 possible states of a simplified vacuum cleaner</vt:lpstr>
      <vt:lpstr>Actions on the state space of the vacuum cleaner</vt:lpstr>
      <vt:lpstr>Model-based reflex agent</vt:lpstr>
      <vt:lpstr>Goal-based and utility-based agents</vt:lpstr>
      <vt:lpstr>Learning agents</vt:lpstr>
      <vt:lpstr>Examples of agents</vt:lpstr>
      <vt:lpstr>Presentazione standard di PowerPoint</vt:lpstr>
      <vt:lpstr>Presentazione standard di PowerPoint</vt:lpstr>
      <vt:lpstr>A little recreation: cannibals and missionaries</vt:lpstr>
      <vt:lpstr>Toy problems: the 8-puzzle and its companions</vt:lpstr>
      <vt:lpstr>Toy problem: 8-queens </vt:lpstr>
      <vt:lpstr>Real-world problems: route finding </vt:lpstr>
      <vt:lpstr>Formulation of a problem (we assume a static, fully accessible, discrete and deterministic environment) </vt:lpstr>
      <vt:lpstr> Searching for solutions </vt:lpstr>
      <vt:lpstr>Presentazione standard di PowerPoint</vt:lpstr>
      <vt:lpstr>Blind search</vt:lpstr>
      <vt:lpstr>Breadth-first search</vt:lpstr>
      <vt:lpstr>Uniform-cost search</vt:lpstr>
      <vt:lpstr>Depth-first search</vt:lpstr>
      <vt:lpstr>Depth-limited search</vt:lpstr>
      <vt:lpstr>Iterative deepening depth-first search</vt:lpstr>
      <vt:lpstr>Presentazione standard di PowerPoint</vt:lpstr>
      <vt:lpstr>Bidirectional search</vt:lpstr>
      <vt:lpstr>Breadth first </vt:lpstr>
      <vt:lpstr>Presentazione standard di PowerPoint</vt:lpstr>
      <vt:lpstr>pop</vt:lpstr>
      <vt:lpstr>Depth first</vt:lpstr>
      <vt:lpstr>Presentazione standard di PowerPoint</vt:lpstr>
      <vt:lpstr>Informed (heuristic) search strategies</vt:lpstr>
      <vt:lpstr>Heuristic function</vt:lpstr>
      <vt:lpstr> Greedy best-first search We expand first nodes having the smallest h(n) down till the end </vt:lpstr>
      <vt:lpstr>A* search: minimizing the total estimated cost</vt:lpstr>
      <vt:lpstr>Presentazione standard di PowerPoint</vt:lpstr>
      <vt:lpstr> If h is admissible then A* is complete   (assuming c≥ε&gt;0 and b finite) </vt:lpstr>
      <vt:lpstr>A* is optimal if h is admissible</vt:lpstr>
      <vt:lpstr>Consistent h</vt:lpstr>
      <vt:lpstr>Again on optimality:  if h is consistent then A* is optimal</vt:lpstr>
      <vt:lpstr>Presentazione standard di PowerPoint</vt:lpstr>
      <vt:lpstr>Inventing admissible heuristic functions</vt:lpstr>
      <vt:lpstr>Comparing Iterative Deepening search with A* Nodes generated N+1 = 1 + b*+ b*2 + … + b*d</vt:lpstr>
      <vt:lpstr>Learning heuristic from experience</vt:lpstr>
      <vt:lpstr>Local search</vt:lpstr>
      <vt:lpstr>Ridges</vt:lpstr>
      <vt:lpstr>A local minimum: greedy search would get stuck</vt:lpstr>
      <vt:lpstr>Strategies for local search</vt:lpstr>
      <vt:lpstr>Genetic algorithms</vt:lpstr>
      <vt:lpstr>Genetic algorithms</vt:lpstr>
      <vt:lpstr>Presentazione standard di PowerPoint</vt:lpstr>
      <vt:lpstr> geneticalgorithm </vt:lpstr>
      <vt:lpstr>Presentazione standard di PowerPoint</vt:lpstr>
      <vt:lpstr>Presentazione standard di PowerPoint</vt:lpstr>
    </vt:vector>
  </TitlesOfParts>
  <Company>INFN - Sezione di Ferrara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Agents and search</dc:title>
  <dc:creator>Alessandro Drago</dc:creator>
  <cp:lastModifiedBy>Alessandro Drago</cp:lastModifiedBy>
  <cp:revision>133</cp:revision>
  <dcterms:created xsi:type="dcterms:W3CDTF">2018-04-25T14:34:24Z</dcterms:created>
  <dcterms:modified xsi:type="dcterms:W3CDTF">2022-03-01T07:34:25Z</dcterms:modified>
</cp:coreProperties>
</file>